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2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3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4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0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313" r:id="rId9"/>
    <p:sldId id="314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3" r:id="rId19"/>
    <p:sldId id="272" r:id="rId20"/>
    <p:sldId id="275" r:id="rId21"/>
    <p:sldId id="276" r:id="rId22"/>
    <p:sldId id="277" r:id="rId23"/>
    <p:sldId id="316" r:id="rId24"/>
    <p:sldId id="317" r:id="rId25"/>
    <p:sldId id="318" r:id="rId26"/>
    <p:sldId id="319" r:id="rId27"/>
    <p:sldId id="278" r:id="rId28"/>
    <p:sldId id="279" r:id="rId29"/>
    <p:sldId id="299" r:id="rId30"/>
    <p:sldId id="303" r:id="rId31"/>
    <p:sldId id="311" r:id="rId32"/>
    <p:sldId id="304" r:id="rId33"/>
    <p:sldId id="305" r:id="rId34"/>
    <p:sldId id="312" r:id="rId35"/>
    <p:sldId id="306" r:id="rId36"/>
    <p:sldId id="307" r:id="rId37"/>
    <p:sldId id="308" r:id="rId38"/>
    <p:sldId id="309" r:id="rId39"/>
    <p:sldId id="315" r:id="rId40"/>
    <p:sldId id="280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81" r:id="rId49"/>
    <p:sldId id="282" r:id="rId50"/>
    <p:sldId id="291" r:id="rId51"/>
    <p:sldId id="283" r:id="rId52"/>
    <p:sldId id="290" r:id="rId53"/>
    <p:sldId id="285" r:id="rId54"/>
    <p:sldId id="286" r:id="rId55"/>
    <p:sldId id="287" r:id="rId56"/>
    <p:sldId id="284" r:id="rId57"/>
    <p:sldId id="288" r:id="rId58"/>
    <p:sldId id="289" r:id="rId5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589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69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69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209B06-5F99-441D-9C49-47F5E4A5D514}" type="datetimeFigureOut">
              <a:rPr lang="en-US" smtClean="0"/>
              <a:t>12/4/2012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F82144-39E8-47E7-9B65-B1092D8ADB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8320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1DE770-3004-41DB-8113-4F3244D65EA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562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1DE770-3004-41DB-8113-4F3244D65EA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6902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1DE770-3004-41DB-8113-4F3244D65EA7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1795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1DE770-3004-41DB-8113-4F3244D65EA7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9735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1DE770-3004-41DB-8113-4F3244D65EA7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1789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1DE770-3004-41DB-8113-4F3244D65EA7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1955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1DE770-3004-41DB-8113-4F3244D65EA7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1152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1DE770-3004-41DB-8113-4F3244D65EA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2225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2BDBA1-2921-4EAF-B06D-18CEBEEE78B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6400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1DE770-3004-41DB-8113-4F3244D65EA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9326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1DE770-3004-41DB-8113-4F3244D65EA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0514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1DE770-3004-41DB-8113-4F3244D65EA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7401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1DE770-3004-41DB-8113-4F3244D65EA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4064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1DE770-3004-41DB-8113-4F3244D65EA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9712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1DE770-3004-41DB-8113-4F3244D65EA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3636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38F37-2907-484C-AEE2-246E1C36A6ED}" type="datetimeFigureOut">
              <a:rPr lang="en-US" smtClean="0"/>
              <a:t>12/4/2012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0D6FAA-0C39-47AA-AADE-CB2AEB60F6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3346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38F37-2907-484C-AEE2-246E1C36A6ED}" type="datetimeFigureOut">
              <a:rPr lang="en-US" smtClean="0"/>
              <a:t>12/4/2012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0D6FAA-0C39-47AA-AADE-CB2AEB60F6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72970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38F37-2907-484C-AEE2-246E1C36A6ED}" type="datetimeFigureOut">
              <a:rPr lang="en-US" smtClean="0"/>
              <a:t>12/4/2012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0D6FAA-0C39-47AA-AADE-CB2AEB60F6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2844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38F37-2907-484C-AEE2-246E1C36A6ED}" type="datetimeFigureOut">
              <a:rPr lang="en-US" smtClean="0"/>
              <a:t>12/4/2012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0D6FAA-0C39-47AA-AADE-CB2AEB60F6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7499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38F37-2907-484C-AEE2-246E1C36A6ED}" type="datetimeFigureOut">
              <a:rPr lang="en-US" smtClean="0"/>
              <a:t>12/4/2012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0D6FAA-0C39-47AA-AADE-CB2AEB60F6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05643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38F37-2907-484C-AEE2-246E1C36A6ED}" type="datetimeFigureOut">
              <a:rPr lang="en-US" smtClean="0"/>
              <a:t>12/4/2012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0D6FAA-0C39-47AA-AADE-CB2AEB60F6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392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38F37-2907-484C-AEE2-246E1C36A6ED}" type="datetimeFigureOut">
              <a:rPr lang="en-US" smtClean="0"/>
              <a:t>12/4/2012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0D6FAA-0C39-47AA-AADE-CB2AEB60F6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18901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38F37-2907-484C-AEE2-246E1C36A6ED}" type="datetimeFigureOut">
              <a:rPr lang="en-US" smtClean="0"/>
              <a:t>12/4/2012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0D6FAA-0C39-47AA-AADE-CB2AEB60F6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9671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38F37-2907-484C-AEE2-246E1C36A6ED}" type="datetimeFigureOut">
              <a:rPr lang="en-US" smtClean="0"/>
              <a:t>12/4/2012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0D6FAA-0C39-47AA-AADE-CB2AEB60F6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8926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38F37-2907-484C-AEE2-246E1C36A6ED}" type="datetimeFigureOut">
              <a:rPr lang="en-US" smtClean="0"/>
              <a:t>12/4/2012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0D6FAA-0C39-47AA-AADE-CB2AEB60F6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9936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38F37-2907-484C-AEE2-246E1C36A6ED}" type="datetimeFigureOut">
              <a:rPr lang="en-US" smtClean="0"/>
              <a:t>12/4/2012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0D6FAA-0C39-47AA-AADE-CB2AEB60F6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8220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238F37-2907-484C-AEE2-246E1C36A6ED}" type="datetimeFigureOut">
              <a:rPr lang="en-US" smtClean="0"/>
              <a:t>12/4/2012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0D6FAA-0C39-47AA-AADE-CB2AEB60F6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9147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18" Type="http://schemas.openxmlformats.org/officeDocument/2006/relationships/image" Target="../media/image34.png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23.gif"/><Relationship Id="rId12" Type="http://schemas.openxmlformats.org/officeDocument/2006/relationships/image" Target="../media/image28.png"/><Relationship Id="rId17" Type="http://schemas.openxmlformats.org/officeDocument/2006/relationships/image" Target="../media/image33.jpeg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32.png"/><Relationship Id="rId20" Type="http://schemas.openxmlformats.org/officeDocument/2006/relationships/image" Target="../media/image36.png"/><Relationship Id="rId1" Type="http://schemas.openxmlformats.org/officeDocument/2006/relationships/tags" Target="../tags/tag3.xml"/><Relationship Id="rId6" Type="http://schemas.openxmlformats.org/officeDocument/2006/relationships/image" Target="../media/image22.jpeg"/><Relationship Id="rId11" Type="http://schemas.openxmlformats.org/officeDocument/2006/relationships/image" Target="../media/image27.png"/><Relationship Id="rId5" Type="http://schemas.openxmlformats.org/officeDocument/2006/relationships/image" Target="../media/image21.jpeg"/><Relationship Id="rId15" Type="http://schemas.openxmlformats.org/officeDocument/2006/relationships/image" Target="../media/image31.jpeg"/><Relationship Id="rId10" Type="http://schemas.openxmlformats.org/officeDocument/2006/relationships/image" Target="../media/image26.png"/><Relationship Id="rId19" Type="http://schemas.openxmlformats.org/officeDocument/2006/relationships/image" Target="../media/image35.png"/><Relationship Id="rId4" Type="http://schemas.openxmlformats.org/officeDocument/2006/relationships/image" Target="../media/image2.png"/><Relationship Id="rId9" Type="http://schemas.openxmlformats.org/officeDocument/2006/relationships/image" Target="../media/image25.png"/><Relationship Id="rId1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3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12" Type="http://schemas.openxmlformats.org/officeDocument/2006/relationships/image" Target="../media/image5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11" Type="http://schemas.openxmlformats.org/officeDocument/2006/relationships/image" Target="../media/image51.png"/><Relationship Id="rId5" Type="http://schemas.openxmlformats.org/officeDocument/2006/relationships/image" Target="../media/image45.png"/><Relationship Id="rId10" Type="http://schemas.openxmlformats.org/officeDocument/2006/relationships/image" Target="../media/image50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Relationship Id="rId14" Type="http://schemas.openxmlformats.org/officeDocument/2006/relationships/image" Target="../media/image54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.xml"/><Relationship Id="rId4" Type="http://schemas.openxmlformats.org/officeDocument/2006/relationships/image" Target="../media/image55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0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4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3886200"/>
            <a:ext cx="9144000" cy="29908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400050" y="4267200"/>
            <a:ext cx="3028950" cy="14954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</a:rPr>
              <a:t>presented by</a:t>
            </a:r>
            <a:r>
              <a:rPr lang="en-US" sz="3600" dirty="0" smtClean="0">
                <a:solidFill>
                  <a:schemeClr val="bg1">
                    <a:lumMod val="85000"/>
                  </a:schemeClr>
                </a:solidFill>
              </a:rPr>
              <a:t/>
            </a:r>
            <a:br>
              <a:rPr lang="en-US" sz="3600" dirty="0" smtClean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3600" dirty="0" smtClean="0">
                <a:solidFill>
                  <a:schemeClr val="bg1">
                    <a:lumMod val="85000"/>
                  </a:schemeClr>
                </a:solidFill>
              </a:rPr>
              <a:t>Bryan Hunter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</a:rPr>
              <a:t/>
            </a:r>
            <a:br>
              <a:rPr lang="en-US" sz="12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000" dirty="0" smtClean="0">
                <a:solidFill>
                  <a:schemeClr val="bg1">
                    <a:lumMod val="85000"/>
                  </a:schemeClr>
                </a:solidFill>
              </a:rPr>
              <a:t>Firefly Logic</a:t>
            </a:r>
            <a:endParaRPr 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9" name="Subtitle 2"/>
          <p:cNvSpPr txBox="1">
            <a:spLocks/>
          </p:cNvSpPr>
          <p:nvPr/>
        </p:nvSpPr>
        <p:spPr>
          <a:xfrm>
            <a:off x="5486400" y="4263146"/>
            <a:ext cx="3352800" cy="2209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800" dirty="0">
                <a:solidFill>
                  <a:prstClr val="white">
                    <a:lumMod val="95000"/>
                  </a:prstClr>
                </a:solidFill>
              </a:rPr>
              <a:t>Twitter</a:t>
            </a:r>
            <a:r>
              <a:rPr lang="en-US" sz="2800" dirty="0">
                <a:solidFill>
                  <a:prstClr val="white">
                    <a:lumMod val="95000"/>
                  </a:prstClr>
                </a:solidFill>
              </a:rPr>
              <a:t/>
            </a:r>
            <a:br>
              <a:rPr lang="en-US" sz="2800" dirty="0">
                <a:solidFill>
                  <a:prstClr val="white">
                    <a:lumMod val="95000"/>
                  </a:prstClr>
                </a:solidFill>
              </a:rPr>
            </a:br>
            <a:r>
              <a:rPr lang="en-US" sz="2000" dirty="0" smtClean="0">
                <a:solidFill>
                  <a:prstClr val="white">
                    <a:lumMod val="95000"/>
                  </a:prstClr>
                </a:solidFill>
              </a:rPr>
              <a:t> </a:t>
            </a:r>
            <a:br>
              <a:rPr lang="en-US" sz="2000" dirty="0" smtClean="0">
                <a:solidFill>
                  <a:prstClr val="white">
                    <a:lumMod val="95000"/>
                  </a:prstClr>
                </a:solidFill>
              </a:rPr>
            </a:br>
            <a:r>
              <a:rPr lang="en-US" sz="2800" dirty="0" smtClean="0">
                <a:solidFill>
                  <a:prstClr val="white">
                    <a:lumMod val="95000"/>
                  </a:prstClr>
                </a:solidFill>
              </a:rPr>
              <a:t>#</a:t>
            </a:r>
            <a:r>
              <a:rPr lang="en-US" sz="2800" dirty="0" err="1" smtClean="0">
                <a:solidFill>
                  <a:prstClr val="white">
                    <a:lumMod val="95000"/>
                  </a:prstClr>
                </a:solidFill>
              </a:rPr>
              <a:t>erlang</a:t>
            </a:r>
            <a:endParaRPr lang="en-US" sz="2800" dirty="0">
              <a:solidFill>
                <a:prstClr val="white">
                  <a:lumMod val="95000"/>
                </a:prstClr>
              </a:solidFill>
            </a:endParaRPr>
          </a:p>
          <a:p>
            <a:pPr algn="r"/>
            <a:r>
              <a:rPr lang="en-US" sz="2000" dirty="0" smtClean="0">
                <a:solidFill>
                  <a:prstClr val="white">
                    <a:lumMod val="95000"/>
                  </a:prstClr>
                </a:solidFill>
              </a:rPr>
              <a:t>@</a:t>
            </a:r>
            <a:r>
              <a:rPr lang="en-US" sz="2000" dirty="0" err="1">
                <a:solidFill>
                  <a:prstClr val="white">
                    <a:lumMod val="95000"/>
                  </a:prstClr>
                </a:solidFill>
              </a:rPr>
              <a:t>bryan_hunter</a:t>
            </a:r>
            <a:endParaRPr lang="en-US" sz="2000" dirty="0">
              <a:solidFill>
                <a:prstClr val="white">
                  <a:lumMod val="95000"/>
                </a:prstClr>
              </a:solidFill>
            </a:endParaRPr>
          </a:p>
          <a:p>
            <a:pPr algn="r"/>
            <a:r>
              <a:rPr lang="en-US" sz="2000" dirty="0">
                <a:solidFill>
                  <a:prstClr val="white">
                    <a:lumMod val="95000"/>
                  </a:prstClr>
                </a:solidFill>
              </a:rPr>
              <a:t>@</a:t>
            </a:r>
            <a:r>
              <a:rPr lang="en-US" sz="2000" dirty="0" err="1">
                <a:solidFill>
                  <a:prstClr val="white">
                    <a:lumMod val="95000"/>
                  </a:prstClr>
                </a:solidFill>
              </a:rPr>
              <a:t>fireflylogic</a:t>
            </a:r>
            <a:endParaRPr lang="en-US" sz="2000" dirty="0">
              <a:solidFill>
                <a:prstClr val="white">
                  <a:lumMod val="95000"/>
                </a:prstClr>
              </a:solidFill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4743" y="4498889"/>
            <a:ext cx="1738313" cy="1738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 descr="File:Erlang log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1" y="456844"/>
            <a:ext cx="2241176" cy="19050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" name="Picture 2" descr="C:\Users\bryanhunter\Documents\Archive\2011.12.02\mvp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1" y="5915026"/>
            <a:ext cx="1589404" cy="644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FreshBrewedCod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9311" y="5915025"/>
            <a:ext cx="662489" cy="662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00050" y="2541107"/>
            <a:ext cx="87439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Century Gothic" pitchFamily="34" charset="0"/>
              </a:rPr>
              <a:t>an intro for geeks who already know </a:t>
            </a:r>
          </a:p>
          <a:p>
            <a:r>
              <a:rPr lang="en-US" sz="2400" b="1" dirty="0" smtClean="0">
                <a:latin typeface="Century Gothic" pitchFamily="34" charset="0"/>
              </a:rPr>
              <a:t>a thing or two about functional programming</a:t>
            </a:r>
          </a:p>
        </p:txBody>
      </p:sp>
      <p:sp>
        <p:nvSpPr>
          <p:cNvPr id="4" name="Rectangle 3"/>
          <p:cNvSpPr/>
          <p:nvPr/>
        </p:nvSpPr>
        <p:spPr>
          <a:xfrm>
            <a:off x="2775329" y="1860705"/>
            <a:ext cx="44275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latin typeface="Century Gothic" pitchFamily="34" charset="0"/>
              </a:rPr>
              <a:t>?</a:t>
            </a:r>
            <a:endParaRPr lang="en-US" sz="36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7751" y="456844"/>
            <a:ext cx="881449" cy="881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717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Erlang</a:t>
            </a:r>
            <a:r>
              <a:rPr lang="en-US" baseline="0" dirty="0" smtClean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OTP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Libraries </a:t>
            </a:r>
            <a:r>
              <a:rPr lang="en-US" dirty="0">
                <a:solidFill>
                  <a:schemeClr val="bg1"/>
                </a:solidFill>
              </a:rPr>
              <a:t>and design </a:t>
            </a:r>
            <a:r>
              <a:rPr lang="en-US" dirty="0" smtClean="0">
                <a:solidFill>
                  <a:schemeClr val="bg1"/>
                </a:solidFill>
              </a:rPr>
              <a:t>principles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Middle-ware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A distributed database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Applications </a:t>
            </a:r>
            <a:r>
              <a:rPr lang="en-US" dirty="0">
                <a:solidFill>
                  <a:schemeClr val="bg1"/>
                </a:solidFill>
              </a:rPr>
              <a:t>to </a:t>
            </a:r>
            <a:r>
              <a:rPr lang="en-US" dirty="0" smtClean="0">
                <a:solidFill>
                  <a:schemeClr val="bg1"/>
                </a:solidFill>
              </a:rPr>
              <a:t>interface </a:t>
            </a:r>
            <a:r>
              <a:rPr lang="en-US" dirty="0">
                <a:solidFill>
                  <a:schemeClr val="bg1"/>
                </a:solidFill>
              </a:rPr>
              <a:t>other </a:t>
            </a:r>
            <a:r>
              <a:rPr lang="en-US" dirty="0" smtClean="0">
                <a:solidFill>
                  <a:schemeClr val="bg1"/>
                </a:solidFill>
              </a:rPr>
              <a:t>languages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Debugging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Release </a:t>
            </a:r>
            <a:r>
              <a:rPr lang="en-US" dirty="0">
                <a:solidFill>
                  <a:schemeClr val="bg1"/>
                </a:solidFill>
              </a:rPr>
              <a:t>handling tools.</a:t>
            </a:r>
          </a:p>
        </p:txBody>
      </p:sp>
    </p:spTree>
    <p:extLst>
      <p:ext uri="{BB962C8B-B14F-4D97-AF65-F5344CB8AC3E}">
        <p14:creationId xmlns:p14="http://schemas.microsoft.com/office/powerpoint/2010/main" val="438485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Erlang Runtime System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>
                <a:solidFill>
                  <a:schemeClr val="bg1"/>
                </a:solidFill>
              </a:rPr>
              <a:t>A special purpose operating system built for 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Concurrency </a:t>
            </a:r>
            <a:r>
              <a:rPr lang="en-US" dirty="0" smtClean="0">
                <a:solidFill>
                  <a:schemeClr val="bg1"/>
                </a:solidFill>
              </a:rPr>
              <a:t>via “processes”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Distribution </a:t>
            </a:r>
            <a:r>
              <a:rPr lang="en-US" dirty="0" smtClean="0">
                <a:solidFill>
                  <a:schemeClr val="bg1"/>
                </a:solidFill>
              </a:rPr>
              <a:t>across “</a:t>
            </a:r>
            <a:r>
              <a:rPr lang="en-US" dirty="0" smtClean="0">
                <a:solidFill>
                  <a:schemeClr val="bg1"/>
                </a:solidFill>
              </a:rPr>
              <a:t>nodes</a:t>
            </a:r>
            <a:r>
              <a:rPr lang="en-US" dirty="0" smtClean="0">
                <a:solidFill>
                  <a:schemeClr val="bg1"/>
                </a:solidFill>
              </a:rPr>
              <a:t>”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Fault </a:t>
            </a:r>
            <a:r>
              <a:rPr lang="en-US" dirty="0">
                <a:solidFill>
                  <a:schemeClr val="bg1"/>
                </a:solidFill>
              </a:rPr>
              <a:t>tolerance</a:t>
            </a:r>
          </a:p>
        </p:txBody>
      </p:sp>
    </p:spTree>
    <p:extLst>
      <p:ext uri="{BB962C8B-B14F-4D97-AF65-F5344CB8AC3E}">
        <p14:creationId xmlns:p14="http://schemas.microsoft.com/office/powerpoint/2010/main" val="900199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155575"/>
            <a:ext cx="9144000" cy="1063625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Erlang?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3400" y="3277616"/>
            <a:ext cx="78486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>
                <a:solidFill>
                  <a:schemeClr val="bg1"/>
                </a:solidFill>
              </a:rPr>
              <a:t>My Twitter answer:</a:t>
            </a:r>
            <a:endParaRPr lang="en-US" i="1" dirty="0">
              <a:solidFill>
                <a:schemeClr val="bg1"/>
              </a:solidFill>
            </a:endParaRPr>
          </a:p>
          <a:p>
            <a:pPr lvl="1" algn="ctr" fontAlgn="base"/>
            <a:r>
              <a:rPr lang="en-US" sz="2800" dirty="0">
                <a:solidFill>
                  <a:srgbClr val="FFFF00"/>
                </a:solidFill>
              </a:rPr>
              <a:t>Erlang is open, proven and cross-platform. It simplifies writing </a:t>
            </a:r>
            <a:r>
              <a:rPr lang="en-US" sz="2800" dirty="0" smtClean="0">
                <a:solidFill>
                  <a:srgbClr val="FFFF00"/>
                </a:solidFill>
              </a:rPr>
              <a:t>reliable, </a:t>
            </a:r>
            <a:r>
              <a:rPr lang="en-US" sz="2800" dirty="0">
                <a:solidFill>
                  <a:srgbClr val="FFFF00"/>
                </a:solidFill>
              </a:rPr>
              <a:t>concurrent, distributed systems. Its pattern matching is FTW.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62000" y="1520309"/>
            <a:ext cx="3603872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What exactly is Erlang?</a:t>
            </a:r>
          </a:p>
          <a:p>
            <a:r>
              <a:rPr lang="en-US" sz="2800" b="1" dirty="0">
                <a:solidFill>
                  <a:srgbClr val="FFFF00"/>
                </a:solidFill>
              </a:rPr>
              <a:t>Why Erlang</a:t>
            </a:r>
            <a:r>
              <a:rPr lang="en-US" sz="2800" b="1" dirty="0" smtClean="0">
                <a:solidFill>
                  <a:srgbClr val="FFFF00"/>
                </a:solidFill>
              </a:rPr>
              <a:t>?</a:t>
            </a:r>
            <a:endParaRPr lang="en-US" sz="2800" dirty="0" smtClean="0">
              <a:solidFill>
                <a:schemeClr val="bg1"/>
              </a:solidFill>
            </a:endParaRPr>
          </a:p>
          <a:p>
            <a:r>
              <a:rPr lang="en-US" sz="2800" dirty="0" smtClean="0">
                <a:solidFill>
                  <a:schemeClr val="bg1"/>
                </a:solidFill>
              </a:rPr>
              <a:t>How do you do it?</a:t>
            </a:r>
            <a:endParaRPr lang="en-US" sz="28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373191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4473"/>
    </mc:Choice>
    <mc:Fallback>
      <p:transition spd="slow" advTm="644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524000"/>
            <a:ext cx="6634448" cy="3810000"/>
          </a:xfrm>
          <a:prstGeom prst="rect">
            <a:avLst/>
          </a:prstGeom>
          <a:noFill/>
          <a:ln>
            <a:noFill/>
          </a:ln>
          <a:effectLst>
            <a:glow rad="101600">
              <a:schemeClr val="accent1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28600" y="6248400"/>
            <a:ext cx="8686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</a:rPr>
              <a:t>Why -&gt; Erlang is open</a:t>
            </a:r>
            <a:endParaRPr lang="en-US" sz="2800" b="1" dirty="0">
              <a:solidFill>
                <a:schemeClr val="bg1"/>
              </a:solidFill>
            </a:endParaRPr>
          </a:p>
        </p:txBody>
      </p:sp>
      <p:pic>
        <p:nvPicPr>
          <p:cNvPr id="6152" name="Picture 8" descr="http://jasonheath.com/assets/octocat-8a09c64c19fe43f27d26be41ac0912c9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2209800"/>
            <a:ext cx="2667000" cy="2667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36422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22"/>
    </mc:Choice>
    <mc:Fallback>
      <p:transition spd="slow" advTm="2922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bryanhunter\Desktop\ImaMacImaPcImaLinux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678" y="1752600"/>
            <a:ext cx="6986122" cy="3947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val Callout 4"/>
          <p:cNvSpPr/>
          <p:nvPr/>
        </p:nvSpPr>
        <p:spPr>
          <a:xfrm>
            <a:off x="1196730" y="969155"/>
            <a:ext cx="1295400" cy="612648"/>
          </a:xfrm>
          <a:prstGeom prst="wedgeEllipseCallout">
            <a:avLst>
              <a:gd name="adj1" fmla="val -4260"/>
              <a:gd name="adj2" fmla="val 8067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Erlang</a:t>
            </a:r>
            <a:endParaRPr lang="en-US" b="1" dirty="0"/>
          </a:p>
        </p:txBody>
      </p:sp>
      <p:sp>
        <p:nvSpPr>
          <p:cNvPr id="11" name="Oval Callout 10"/>
          <p:cNvSpPr/>
          <p:nvPr/>
        </p:nvSpPr>
        <p:spPr>
          <a:xfrm>
            <a:off x="2949330" y="969155"/>
            <a:ext cx="1295400" cy="612648"/>
          </a:xfrm>
          <a:prstGeom prst="wedgeEllipseCallout">
            <a:avLst>
              <a:gd name="adj1" fmla="val -4260"/>
              <a:gd name="adj2" fmla="val 8067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Erlang</a:t>
            </a:r>
            <a:endParaRPr lang="en-US" b="1" dirty="0"/>
          </a:p>
        </p:txBody>
      </p:sp>
      <p:sp>
        <p:nvSpPr>
          <p:cNvPr id="12" name="Oval Callout 11"/>
          <p:cNvSpPr/>
          <p:nvPr/>
        </p:nvSpPr>
        <p:spPr>
          <a:xfrm>
            <a:off x="4748194" y="969155"/>
            <a:ext cx="1295400" cy="612648"/>
          </a:xfrm>
          <a:prstGeom prst="wedgeEllipseCallout">
            <a:avLst>
              <a:gd name="adj1" fmla="val -4260"/>
              <a:gd name="adj2" fmla="val 8067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Erlang</a:t>
            </a:r>
            <a:endParaRPr lang="en-US" b="1" dirty="0"/>
          </a:p>
        </p:txBody>
      </p:sp>
      <p:sp>
        <p:nvSpPr>
          <p:cNvPr id="6" name="TextBox 5"/>
          <p:cNvSpPr txBox="1"/>
          <p:nvPr/>
        </p:nvSpPr>
        <p:spPr>
          <a:xfrm>
            <a:off x="228600" y="6248400"/>
            <a:ext cx="8686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Why -&gt; Erlang is cross-platform</a:t>
            </a:r>
            <a:endParaRPr lang="en-US" sz="2800" b="1" dirty="0"/>
          </a:p>
        </p:txBody>
      </p:sp>
      <p:sp>
        <p:nvSpPr>
          <p:cNvPr id="18" name="Oval Callout 17"/>
          <p:cNvSpPr/>
          <p:nvPr/>
        </p:nvSpPr>
        <p:spPr>
          <a:xfrm>
            <a:off x="6759330" y="1752600"/>
            <a:ext cx="1295400" cy="612648"/>
          </a:xfrm>
          <a:prstGeom prst="wedgeEllipseCallout">
            <a:avLst>
              <a:gd name="adj1" fmla="val -4260"/>
              <a:gd name="adj2" fmla="val 8067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Erlang</a:t>
            </a:r>
            <a:endParaRPr lang="en-US" b="1" dirty="0"/>
          </a:p>
        </p:txBody>
      </p:sp>
      <p:grpSp>
        <p:nvGrpSpPr>
          <p:cNvPr id="23" name="Group 22"/>
          <p:cNvGrpSpPr/>
          <p:nvPr/>
        </p:nvGrpSpPr>
        <p:grpSpPr>
          <a:xfrm>
            <a:off x="6759325" y="2743200"/>
            <a:ext cx="1394075" cy="2438400"/>
            <a:chOff x="6847573" y="2269236"/>
            <a:chExt cx="1669075" cy="2912364"/>
          </a:xfrm>
        </p:grpSpPr>
        <p:pic>
          <p:nvPicPr>
            <p:cNvPr id="5122" name="Picture 2" descr="http://www.raspberrypi.org/wp-content/uploads/2011/10/Raspi-PGB001-300x267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58000" y="2269236"/>
              <a:ext cx="1447800" cy="12885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" name="Straight Connector 2"/>
            <p:cNvCxnSpPr/>
            <p:nvPr/>
          </p:nvCxnSpPr>
          <p:spPr>
            <a:xfrm>
              <a:off x="7581900" y="3429000"/>
              <a:ext cx="0" cy="838200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 flipH="1">
              <a:off x="7239000" y="4267200"/>
              <a:ext cx="342900" cy="914400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7581900" y="4267200"/>
              <a:ext cx="342900" cy="914400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H="1" flipV="1">
              <a:off x="6847573" y="3194281"/>
              <a:ext cx="734327" cy="469440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V="1">
              <a:off x="7581901" y="3557778"/>
              <a:ext cx="816607" cy="64389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 rot="21395018">
              <a:off x="7930904" y="3604264"/>
              <a:ext cx="585744" cy="3308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ARM</a:t>
              </a:r>
              <a:endParaRPr 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1022458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9093"/>
    </mc:Choice>
    <mc:Fallback>
      <p:transition spd="slow" advTm="1390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 animBg="1"/>
      <p:bldP spid="12" grpId="0" animBg="1"/>
      <p:bldP spid="1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228600" y="6248400"/>
            <a:ext cx="868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Why -&gt; Erlang is </a:t>
            </a:r>
            <a:r>
              <a:rPr 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proven</a:t>
            </a:r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381001" y="3250886"/>
            <a:ext cx="3889293" cy="2713409"/>
          </a:xfrm>
          <a:prstGeom prst="rect">
            <a:avLst/>
          </a:prstGeom>
          <a:solidFill>
            <a:schemeClr val="bg1"/>
          </a:solidFill>
          <a:ln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" descr="File:Erlang log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5734" y="3819273"/>
            <a:ext cx="2199826" cy="1781303"/>
          </a:xfrm>
          <a:prstGeom prst="rect">
            <a:avLst/>
          </a:prstGeom>
          <a:solidFill>
            <a:schemeClr val="bg1"/>
          </a:solidFill>
          <a:ln cmpd="sng">
            <a:noFill/>
          </a:ln>
        </p:spPr>
      </p:pic>
      <p:pic>
        <p:nvPicPr>
          <p:cNvPr id="33" name="Picture 2" descr="http://whiskerino.org/2009/_img/beards/2009/376/_img/376_111609_l.jpg?c=19195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503424"/>
            <a:ext cx="4691850" cy="3287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Facebook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3963" y="807724"/>
            <a:ext cx="803794" cy="803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amazon.com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2528" y="619124"/>
            <a:ext cx="2080317" cy="396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T-Mobile logo.sv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2528" y="1190625"/>
            <a:ext cx="1905000" cy="447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logo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2671" y="401510"/>
            <a:ext cx="1062794" cy="944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RabbitMQLogo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1447" y="2886905"/>
            <a:ext cx="1905000" cy="504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GitHub.sv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4965" y="3852122"/>
            <a:ext cx="1333500" cy="590551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068" name="Picture 20" descr="Riak Logo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4068" y="5600576"/>
            <a:ext cx="1668258" cy="638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 descr="Ericsson logo.sv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6341" y="1905000"/>
            <a:ext cx="1905000" cy="428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5" descr="C:\Users\OJ\Desktop\logo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5137" y="619125"/>
            <a:ext cx="1905000" cy="571500"/>
          </a:xfrm>
          <a:prstGeom prst="rect">
            <a:avLst/>
          </a:prstGeom>
          <a:noFill/>
        </p:spPr>
      </p:pic>
      <p:pic>
        <p:nvPicPr>
          <p:cNvPr id="17" name="Picture 12" descr="C:\Users\OJ\Desktop\motorola-logo.jpg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5780" y="4709924"/>
            <a:ext cx="1592982" cy="1136327"/>
          </a:xfrm>
          <a:prstGeom prst="rect">
            <a:avLst/>
          </a:prstGeom>
          <a:noFill/>
          <a:extLst/>
        </p:spPr>
      </p:pic>
      <p:pic>
        <p:nvPicPr>
          <p:cNvPr id="18" name="Picture 14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1516" y="2195352"/>
            <a:ext cx="1861989" cy="517593"/>
          </a:xfrm>
          <a:prstGeom prst="rect">
            <a:avLst/>
          </a:prstGeom>
          <a:noFill/>
          <a:ln>
            <a:noFill/>
          </a:ln>
          <a:effectLst/>
          <a:extLst/>
        </p:spPr>
      </p:pic>
      <p:pic>
        <p:nvPicPr>
          <p:cNvPr id="19" name="Picture 15" descr="C:\Users\OJ\Desktop\imgres.jp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5780" y="3401191"/>
            <a:ext cx="1524000" cy="714375"/>
          </a:xfrm>
          <a:prstGeom prst="rect">
            <a:avLst/>
          </a:prstGeom>
          <a:noFill/>
          <a:extLst/>
        </p:spPr>
      </p:pic>
      <p:pic>
        <p:nvPicPr>
          <p:cNvPr id="1026" name="Picture 2" descr="C:\Users\bryanhunter\Desktop\logo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3971" y="1284806"/>
            <a:ext cx="1873056" cy="71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37signals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9814" y="1610488"/>
            <a:ext cx="1562100" cy="371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0" descr="http://logos.heroku.com/images/heroku-logo-light-234x60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1649" y="4708916"/>
            <a:ext cx="2228850" cy="571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189305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643"/>
    </mc:Choice>
    <mc:Fallback>
      <p:transition spd="slow" advTm="66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9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2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70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20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70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2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450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850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File:Chocolate candy piec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13360" y="-30480"/>
            <a:ext cx="9372600" cy="702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685800" y="304800"/>
            <a:ext cx="77724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 smtClean="0"/>
              <a:t>What are the sweet spots?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085007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09600" y="685800"/>
            <a:ext cx="6629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</a:rPr>
              <a:t>Two thing to remember about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81000" y="1371600"/>
            <a:ext cx="83058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 smtClean="0">
                <a:solidFill>
                  <a:schemeClr val="bg1"/>
                </a:solidFill>
              </a:rPr>
              <a:t>Concurrency</a:t>
            </a:r>
            <a:endParaRPr lang="en-US" sz="8000" dirty="0"/>
          </a:p>
        </p:txBody>
      </p:sp>
      <p:sp>
        <p:nvSpPr>
          <p:cNvPr id="7" name="TextBox 6"/>
          <p:cNvSpPr txBox="1"/>
          <p:nvPr/>
        </p:nvSpPr>
        <p:spPr>
          <a:xfrm>
            <a:off x="685800" y="3200400"/>
            <a:ext cx="7543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1) Shared memory concurrency is hard</a:t>
            </a:r>
            <a:endParaRPr lang="en-US" sz="3600" dirty="0" smtClean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85801" y="4191000"/>
            <a:ext cx="78485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</a:rPr>
              <a:t>2) </a:t>
            </a:r>
            <a:r>
              <a:rPr lang="en-US" sz="3600" dirty="0">
                <a:solidFill>
                  <a:schemeClr val="bg1"/>
                </a:solidFill>
              </a:rPr>
              <a:t>Message passing concurrency is easy</a:t>
            </a:r>
            <a:endParaRPr lang="en-US" sz="36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06094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31649"/>
    </mc:Choice>
    <mc:Fallback>
      <p:transition spd="slow" advTm="7316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  <p:bldP spid="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Erlang Processes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dirty="0" smtClean="0">
                <a:solidFill>
                  <a:schemeClr val="bg1"/>
                </a:solidFill>
              </a:rPr>
              <a:t>are the unit of concurrency. </a:t>
            </a:r>
            <a:r>
              <a:rPr lang="en-US" sz="4000" dirty="0" smtClean="0">
                <a:solidFill>
                  <a:schemeClr val="bg1"/>
                </a:solidFill>
              </a:rPr>
              <a:t/>
            </a:r>
            <a:br>
              <a:rPr lang="en-US" sz="4000" dirty="0" smtClean="0">
                <a:solidFill>
                  <a:schemeClr val="bg1"/>
                </a:solidFill>
              </a:rPr>
            </a:br>
            <a:endParaRPr lang="en-US" sz="4000" dirty="0" smtClean="0">
              <a:solidFill>
                <a:schemeClr val="bg1"/>
              </a:solidFill>
            </a:endParaRPr>
          </a:p>
          <a:p>
            <a:pPr marL="0" indent="0" algn="ctr">
              <a:buNone/>
            </a:pPr>
            <a:r>
              <a:rPr lang="en-US" sz="4000" dirty="0" smtClean="0">
                <a:solidFill>
                  <a:schemeClr val="bg1"/>
                </a:solidFill>
              </a:rPr>
              <a:t>You </a:t>
            </a:r>
            <a:r>
              <a:rPr lang="en-US" sz="4000" dirty="0" smtClean="0">
                <a:solidFill>
                  <a:schemeClr val="bg1"/>
                </a:solidFill>
              </a:rPr>
              <a:t>structure your programs around these units of </a:t>
            </a:r>
            <a:r>
              <a:rPr lang="en-US" sz="4000" dirty="0" smtClean="0">
                <a:solidFill>
                  <a:schemeClr val="bg1"/>
                </a:solidFill>
              </a:rPr>
              <a:t>concurrency;</a:t>
            </a:r>
            <a:br>
              <a:rPr lang="en-US" sz="4000" dirty="0" smtClean="0">
                <a:solidFill>
                  <a:schemeClr val="bg1"/>
                </a:solidFill>
              </a:rPr>
            </a:br>
            <a:r>
              <a:rPr lang="en-US" sz="4000" dirty="0" smtClean="0">
                <a:solidFill>
                  <a:schemeClr val="bg1"/>
                </a:solidFill>
              </a:rPr>
              <a:t/>
            </a:r>
            <a:br>
              <a:rPr lang="en-US" sz="4000" dirty="0" smtClean="0">
                <a:solidFill>
                  <a:schemeClr val="bg1"/>
                </a:solidFill>
              </a:rPr>
            </a:br>
            <a:r>
              <a:rPr lang="en-US" sz="4000" dirty="0" smtClean="0">
                <a:solidFill>
                  <a:schemeClr val="bg1"/>
                </a:solidFill>
              </a:rPr>
              <a:t>a process per concurrent activity</a:t>
            </a:r>
            <a:endParaRPr lang="en-US" sz="40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7662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09600"/>
            <a:ext cx="8229600" cy="551656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4400" dirty="0" smtClean="0">
                <a:solidFill>
                  <a:schemeClr val="bg1"/>
                </a:solidFill>
              </a:rPr>
              <a:t>“The performance </a:t>
            </a:r>
          </a:p>
          <a:p>
            <a:pPr marL="0" indent="0" algn="ctr">
              <a:buNone/>
            </a:pPr>
            <a:r>
              <a:rPr lang="en-US" sz="4400" dirty="0" smtClean="0">
                <a:solidFill>
                  <a:schemeClr val="bg1"/>
                </a:solidFill>
              </a:rPr>
              <a:t>of a concurrent language </a:t>
            </a:r>
          </a:p>
          <a:p>
            <a:pPr marL="0" indent="0" algn="ctr">
              <a:buNone/>
            </a:pPr>
            <a:r>
              <a:rPr lang="en-US" sz="4400" dirty="0" smtClean="0">
                <a:solidFill>
                  <a:schemeClr val="bg1"/>
                </a:solidFill>
              </a:rPr>
              <a:t>is predicated by three things: </a:t>
            </a:r>
          </a:p>
          <a:p>
            <a:pPr marL="0" indent="0" algn="ctr">
              <a:buNone/>
            </a:pPr>
            <a:r>
              <a:rPr lang="en-US" sz="4400" dirty="0" smtClean="0">
                <a:solidFill>
                  <a:schemeClr val="bg1"/>
                </a:solidFill>
              </a:rPr>
              <a:t>the </a:t>
            </a:r>
            <a:r>
              <a:rPr lang="en-US" sz="4400" b="1" dirty="0" smtClean="0">
                <a:solidFill>
                  <a:schemeClr val="bg1"/>
                </a:solidFill>
              </a:rPr>
              <a:t>context switching time, </a:t>
            </a:r>
          </a:p>
          <a:p>
            <a:pPr marL="0" indent="0" algn="ctr">
              <a:buNone/>
            </a:pPr>
            <a:r>
              <a:rPr lang="en-US" sz="4400" dirty="0" smtClean="0">
                <a:solidFill>
                  <a:schemeClr val="bg1"/>
                </a:solidFill>
              </a:rPr>
              <a:t>The </a:t>
            </a:r>
            <a:r>
              <a:rPr lang="en-US" sz="4400" b="1" dirty="0" smtClean="0">
                <a:solidFill>
                  <a:schemeClr val="bg1"/>
                </a:solidFill>
              </a:rPr>
              <a:t>message passing time</a:t>
            </a:r>
            <a:r>
              <a:rPr lang="en-US" sz="4400" dirty="0" smtClean="0">
                <a:solidFill>
                  <a:schemeClr val="bg1"/>
                </a:solidFill>
              </a:rPr>
              <a:t>,</a:t>
            </a:r>
          </a:p>
          <a:p>
            <a:pPr marL="0" indent="0" algn="ctr">
              <a:buNone/>
            </a:pPr>
            <a:r>
              <a:rPr lang="en-US" sz="4400" dirty="0" smtClean="0">
                <a:solidFill>
                  <a:schemeClr val="bg1"/>
                </a:solidFill>
              </a:rPr>
              <a:t>and the </a:t>
            </a:r>
            <a:r>
              <a:rPr lang="en-US" sz="4400" b="1" dirty="0" smtClean="0">
                <a:solidFill>
                  <a:schemeClr val="bg1"/>
                </a:solidFill>
              </a:rPr>
              <a:t>time to create a process</a:t>
            </a:r>
            <a:r>
              <a:rPr lang="en-US" sz="4400" dirty="0" smtClean="0">
                <a:solidFill>
                  <a:schemeClr val="bg1"/>
                </a:solidFill>
              </a:rPr>
              <a:t>.” </a:t>
            </a:r>
          </a:p>
          <a:p>
            <a:pPr marL="0" indent="0" algn="ctr">
              <a:buNone/>
            </a:pPr>
            <a:r>
              <a:rPr lang="en-US" dirty="0" smtClean="0">
                <a:solidFill>
                  <a:schemeClr val="bg1"/>
                </a:solidFill>
              </a:rPr>
              <a:t>–Mike Williams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9872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2" descr="File:Diavox 1975 beig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9144000" cy="7352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209800" y="2381071"/>
            <a:ext cx="236571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i="1" dirty="0" smtClean="0"/>
              <a:t>Why?</a:t>
            </a:r>
            <a:endParaRPr lang="en-US" sz="7200" b="1" i="1" dirty="0"/>
          </a:p>
        </p:txBody>
      </p:sp>
    </p:spTree>
    <p:extLst>
      <p:ext uri="{BB962C8B-B14F-4D97-AF65-F5344CB8AC3E}">
        <p14:creationId xmlns:p14="http://schemas.microsoft.com/office/powerpoint/2010/main" val="1637342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solidFill>
                  <a:schemeClr val="bg1"/>
                </a:solidFill>
              </a:rPr>
              <a:t>Erlang</a:t>
            </a:r>
            <a:r>
              <a:rPr lang="en-US" dirty="0" smtClean="0">
                <a:solidFill>
                  <a:schemeClr val="bg1"/>
                </a:solidFill>
              </a:rPr>
              <a:t> Processes </a:t>
            </a:r>
            <a:r>
              <a:rPr lang="en-US" dirty="0" smtClean="0">
                <a:solidFill>
                  <a:schemeClr val="bg1"/>
                </a:solidFill>
              </a:rPr>
              <a:t>are Lightweight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grow and shrink </a:t>
            </a:r>
            <a:r>
              <a:rPr lang="en-US" dirty="0" smtClean="0">
                <a:solidFill>
                  <a:schemeClr val="bg1"/>
                </a:solidFill>
              </a:rPr>
              <a:t>dynamically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small </a:t>
            </a:r>
            <a:r>
              <a:rPr lang="en-US" dirty="0">
                <a:solidFill>
                  <a:schemeClr val="bg1"/>
                </a:solidFill>
              </a:rPr>
              <a:t>memory </a:t>
            </a:r>
            <a:r>
              <a:rPr lang="en-US" dirty="0" smtClean="0">
                <a:solidFill>
                  <a:schemeClr val="bg1"/>
                </a:solidFill>
              </a:rPr>
              <a:t>footprint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fast </a:t>
            </a:r>
            <a:r>
              <a:rPr lang="en-US" dirty="0">
                <a:solidFill>
                  <a:schemeClr val="bg1"/>
                </a:solidFill>
              </a:rPr>
              <a:t>to create and </a:t>
            </a:r>
            <a:r>
              <a:rPr lang="en-US" dirty="0" smtClean="0">
                <a:solidFill>
                  <a:schemeClr val="bg1"/>
                </a:solidFill>
              </a:rPr>
              <a:t>terminate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scheduling </a:t>
            </a:r>
            <a:r>
              <a:rPr lang="en-US" dirty="0">
                <a:solidFill>
                  <a:schemeClr val="bg1"/>
                </a:solidFill>
              </a:rPr>
              <a:t>overhead is low</a:t>
            </a:r>
          </a:p>
        </p:txBody>
      </p:sp>
    </p:spTree>
    <p:extLst>
      <p:ext uri="{BB962C8B-B14F-4D97-AF65-F5344CB8AC3E}">
        <p14:creationId xmlns:p14="http://schemas.microsoft.com/office/powerpoint/2010/main" val="3500965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457200" y="838200"/>
            <a:ext cx="8458356" cy="3997144"/>
            <a:chOff x="475326" y="838200"/>
            <a:chExt cx="8112862" cy="3843408"/>
          </a:xfrm>
        </p:grpSpPr>
        <p:grpSp>
          <p:nvGrpSpPr>
            <p:cNvPr id="4" name="Group 3"/>
            <p:cNvGrpSpPr/>
            <p:nvPr/>
          </p:nvGrpSpPr>
          <p:grpSpPr>
            <a:xfrm>
              <a:off x="475326" y="838200"/>
              <a:ext cx="8112862" cy="1938408"/>
              <a:chOff x="463301" y="228598"/>
              <a:chExt cx="2730743" cy="552697"/>
            </a:xfrm>
          </p:grpSpPr>
          <p:sp>
            <p:nvSpPr>
              <p:cNvPr id="12" name="TextBox 11"/>
              <p:cNvSpPr txBox="1"/>
              <p:nvPr/>
            </p:nvSpPr>
            <p:spPr>
              <a:xfrm>
                <a:off x="463301" y="228600"/>
                <a:ext cx="565869" cy="5526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1004519" y="228600"/>
                <a:ext cx="565869" cy="5526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1545738" y="228599"/>
                <a:ext cx="565869" cy="5526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2086956" y="228598"/>
                <a:ext cx="565869" cy="5526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2628175" y="228600"/>
                <a:ext cx="565869" cy="5526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</p:txBody>
          </p:sp>
        </p:grpSp>
        <p:grpSp>
          <p:nvGrpSpPr>
            <p:cNvPr id="5" name="Group 4"/>
            <p:cNvGrpSpPr/>
            <p:nvPr/>
          </p:nvGrpSpPr>
          <p:grpSpPr>
            <a:xfrm>
              <a:off x="475326" y="2743200"/>
              <a:ext cx="8112861" cy="1938408"/>
              <a:chOff x="463301" y="228598"/>
              <a:chExt cx="2730743" cy="552697"/>
            </a:xfrm>
          </p:grpSpPr>
          <p:sp>
            <p:nvSpPr>
              <p:cNvPr id="7" name="TextBox 6"/>
              <p:cNvSpPr txBox="1"/>
              <p:nvPr/>
            </p:nvSpPr>
            <p:spPr>
              <a:xfrm>
                <a:off x="463301" y="228600"/>
                <a:ext cx="565869" cy="5526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1004520" y="228598"/>
                <a:ext cx="565869" cy="5526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1545738" y="228599"/>
                <a:ext cx="565869" cy="5526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2086956" y="228598"/>
                <a:ext cx="565869" cy="5526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2628175" y="228600"/>
                <a:ext cx="565869" cy="5526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</p:txBody>
          </p:sp>
        </p:grpSp>
      </p:grpSp>
      <p:sp>
        <p:nvSpPr>
          <p:cNvPr id="17" name="TextBox 16"/>
          <p:cNvSpPr txBox="1"/>
          <p:nvPr/>
        </p:nvSpPr>
        <p:spPr>
          <a:xfrm>
            <a:off x="742949" y="304800"/>
            <a:ext cx="7848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</a:rPr>
              <a:t>One .NET 4.0 Thread (allocates one megabyte)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42948" y="5029200"/>
            <a:ext cx="7848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One Erlang Process </a:t>
            </a:r>
            <a:r>
              <a:rPr lang="en-US" sz="2400" b="1" dirty="0" smtClean="0">
                <a:solidFill>
                  <a:schemeClr val="bg1"/>
                </a:solidFill>
              </a:rPr>
              <a:t>(allocates one </a:t>
            </a:r>
            <a:r>
              <a:rPr lang="en-US" sz="2400" b="1" dirty="0">
                <a:solidFill>
                  <a:schemeClr val="bg1"/>
                </a:solidFill>
              </a:rPr>
              <a:t>kilobyte)</a:t>
            </a:r>
          </a:p>
        </p:txBody>
      </p:sp>
      <p:sp>
        <p:nvSpPr>
          <p:cNvPr id="20" name="Right Arrow 19"/>
          <p:cNvSpPr/>
          <p:nvPr/>
        </p:nvSpPr>
        <p:spPr>
          <a:xfrm>
            <a:off x="3810000" y="5638800"/>
            <a:ext cx="614312" cy="2026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4564833" y="5562600"/>
            <a:ext cx="3080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FF99"/>
                </a:solidFill>
              </a:rPr>
              <a:t>*</a:t>
            </a:r>
            <a:endParaRPr lang="en-US" b="1" dirty="0">
              <a:solidFill>
                <a:srgbClr val="FFFF99"/>
              </a:solidFill>
            </a:endParaRPr>
          </a:p>
        </p:txBody>
      </p:sp>
      <p:grpSp>
        <p:nvGrpSpPr>
          <p:cNvPr id="32" name="Group 31"/>
          <p:cNvGrpSpPr/>
          <p:nvPr/>
        </p:nvGrpSpPr>
        <p:grpSpPr>
          <a:xfrm>
            <a:off x="2286000" y="2039983"/>
            <a:ext cx="4724400" cy="2303417"/>
            <a:chOff x="2133600" y="2039983"/>
            <a:chExt cx="4724400" cy="2303417"/>
          </a:xfrm>
        </p:grpSpPr>
        <p:sp>
          <p:nvSpPr>
            <p:cNvPr id="27" name="Rectangle 26"/>
            <p:cNvSpPr/>
            <p:nvPr/>
          </p:nvSpPr>
          <p:spPr>
            <a:xfrm>
              <a:off x="2133600" y="2057400"/>
              <a:ext cx="1524000" cy="9144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Heap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2271511" y="2510197"/>
              <a:ext cx="1248177" cy="3810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Stack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2133600" y="3429000"/>
              <a:ext cx="1524000" cy="9144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Garbage Collector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5334000" y="2039983"/>
              <a:ext cx="1524000" cy="9144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Mailbox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5334000" y="3429000"/>
              <a:ext cx="1524000" cy="9144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Links and Monitors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25351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7 -0.00462 L -2.22222E-6 -0.36641 " pathEditMode="relative" rAng="0" ptsTypes="AA">
                                      <p:cBhvr>
                                        <p:cTn id="29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" y="-1808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8" grpId="1"/>
      <p:bldP spid="20" grpId="0" animBg="1"/>
      <p:bldP spid="20" grpId="1" animBg="1"/>
      <p:bldP spid="19" grpId="0"/>
      <p:bldP spid="19" grpId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/>
          <p:cNvSpPr/>
          <p:nvPr/>
        </p:nvSpPr>
        <p:spPr>
          <a:xfrm>
            <a:off x="3733800" y="3962400"/>
            <a:ext cx="1143000" cy="6096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CPU Core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3733800" y="2360762"/>
            <a:ext cx="3064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FFFF99"/>
                </a:solidFill>
              </a:rPr>
              <a:t>*</a:t>
            </a:r>
            <a:endParaRPr lang="en-US" b="1" dirty="0">
              <a:solidFill>
                <a:srgbClr val="FFFF99"/>
              </a:solidFill>
            </a:endParaRPr>
          </a:p>
        </p:txBody>
      </p:sp>
      <p:sp>
        <p:nvSpPr>
          <p:cNvPr id="51" name="Flowchart: Direct Access Storage 50"/>
          <p:cNvSpPr/>
          <p:nvPr/>
        </p:nvSpPr>
        <p:spPr>
          <a:xfrm>
            <a:off x="4000500" y="3213340"/>
            <a:ext cx="609600" cy="381000"/>
          </a:xfrm>
          <a:prstGeom prst="flowChartMagneticDrum">
            <a:avLst/>
          </a:prstGeom>
          <a:solidFill>
            <a:schemeClr val="accent1">
              <a:lumMod val="40000"/>
              <a:lumOff val="60000"/>
            </a:schemeClr>
          </a:solidFill>
          <a:ln w="38100" cmpd="sng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4648200" y="2504854"/>
            <a:ext cx="3581400" cy="1686146"/>
            <a:chOff x="4648200" y="2504854"/>
            <a:chExt cx="3048000" cy="1686146"/>
          </a:xfrm>
        </p:grpSpPr>
        <p:sp>
          <p:nvSpPr>
            <p:cNvPr id="9" name="Flowchart: Process 8"/>
            <p:cNvSpPr/>
            <p:nvPr/>
          </p:nvSpPr>
          <p:spPr>
            <a:xfrm>
              <a:off x="5880370" y="2504854"/>
              <a:ext cx="1815830" cy="1686146"/>
            </a:xfrm>
            <a:prstGeom prst="flowChartProcess">
              <a:avLst/>
            </a:prstGeom>
            <a:solidFill>
              <a:schemeClr val="bg1">
                <a:lumMod val="95000"/>
              </a:schemeClr>
            </a:solidFill>
            <a:ln w="31750" cmpd="sng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0" rtlCol="0" anchor="ctr"/>
            <a:lstStyle/>
            <a:p>
              <a:r>
                <a:rPr lang="en-US" sz="1400" b="1" dirty="0" smtClean="0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Reductions</a:t>
              </a:r>
            </a:p>
            <a:p>
              <a:r>
                <a:rPr lang="en-US" sz="1100" b="1" dirty="0" smtClean="0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- Do 2,000 operations</a:t>
              </a:r>
            </a:p>
            <a:p>
              <a:pPr lvl="1"/>
              <a:r>
                <a:rPr lang="en-US" sz="1000" dirty="0" smtClean="0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reduction1</a:t>
              </a:r>
              <a:r>
                <a:rPr lang="en-US" sz="1000" dirty="0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/>
              </a:r>
              <a:br>
                <a:rPr lang="en-US" sz="1000" dirty="0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</a:br>
              <a:r>
                <a:rPr lang="en-US" sz="1000" dirty="0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reduction3</a:t>
              </a:r>
              <a:br>
                <a:rPr lang="en-US" sz="1000" dirty="0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</a:br>
              <a:r>
                <a:rPr lang="en-US" sz="1000" dirty="0" smtClean="0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.</a:t>
              </a:r>
              <a:endParaRPr lang="en-US" sz="1000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  <a:p>
              <a:pPr lvl="1"/>
              <a:r>
                <a:rPr lang="en-US" sz="1000" dirty="0" smtClean="0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Reduction2000</a:t>
              </a:r>
            </a:p>
            <a:p>
              <a:r>
                <a:rPr lang="en-US" sz="1100" b="1" dirty="0" smtClean="0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- Move to the next guy</a:t>
              </a:r>
              <a:br>
                <a:rPr lang="en-US" sz="1100" b="1" dirty="0" smtClean="0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</a:br>
              <a:r>
                <a:rPr lang="en-US" sz="1100" b="1" dirty="0" smtClean="0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- Repeat</a:t>
              </a:r>
              <a:endParaRPr lang="en-US" sz="1100" b="1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cxnSp>
          <p:nvCxnSpPr>
            <p:cNvPr id="11" name="Straight Arrow Connector 10"/>
            <p:cNvCxnSpPr>
              <a:stCxn id="9" idx="1"/>
            </p:cNvCxnSpPr>
            <p:nvPr/>
          </p:nvCxnSpPr>
          <p:spPr>
            <a:xfrm flipH="1">
              <a:off x="4648200" y="3347927"/>
              <a:ext cx="1232170" cy="15342"/>
            </a:xfrm>
            <a:prstGeom prst="straightConnector1">
              <a:avLst/>
            </a:prstGeom>
            <a:ln w="31750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Rectangle 29"/>
          <p:cNvSpPr/>
          <p:nvPr/>
        </p:nvSpPr>
        <p:spPr>
          <a:xfrm>
            <a:off x="4114800" y="2360762"/>
            <a:ext cx="3064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FFFF99"/>
                </a:solidFill>
              </a:rPr>
              <a:t>*</a:t>
            </a:r>
            <a:endParaRPr lang="en-US" b="1" dirty="0">
              <a:solidFill>
                <a:srgbClr val="FFFF99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4495800" y="2373868"/>
            <a:ext cx="3064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FFFF99"/>
                </a:solidFill>
              </a:rPr>
              <a:t>*</a:t>
            </a:r>
            <a:endParaRPr lang="en-US" b="1" dirty="0">
              <a:solidFill>
                <a:srgbClr val="FFFF99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3781605" y="1447800"/>
            <a:ext cx="180795" cy="914400"/>
          </a:xfrm>
          <a:prstGeom prst="rect">
            <a:avLst/>
          </a:prstGeom>
          <a:pattFill prst="ltHorz">
            <a:fgClr>
              <a:schemeClr val="tx1">
                <a:lumMod val="65000"/>
                <a:lumOff val="3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4192693" y="1754038"/>
            <a:ext cx="150707" cy="608162"/>
          </a:xfrm>
          <a:prstGeom prst="rect">
            <a:avLst/>
          </a:prstGeom>
          <a:pattFill prst="ltHorz">
            <a:fgClr>
              <a:schemeClr val="tx1">
                <a:lumMod val="65000"/>
                <a:lumOff val="3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4557802" y="1600200"/>
            <a:ext cx="166598" cy="762000"/>
          </a:xfrm>
          <a:prstGeom prst="rect">
            <a:avLst/>
          </a:prstGeom>
          <a:pattFill prst="ltHorz">
            <a:fgClr>
              <a:schemeClr val="tx1">
                <a:lumMod val="65000"/>
                <a:lumOff val="3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8915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8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1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8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5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8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9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  <p:bldP spid="30" grpId="0"/>
      <p:bldP spid="3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5" y="109537"/>
            <a:ext cx="9010650" cy="663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323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5" y="109537"/>
            <a:ext cx="9010650" cy="663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419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5" y="109537"/>
            <a:ext cx="9010650" cy="663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578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5" y="109537"/>
            <a:ext cx="9010650" cy="66389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400" y="609600"/>
            <a:ext cx="4231488" cy="465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625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6096000" y="3962400"/>
            <a:ext cx="1143000" cy="6096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Core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4648200" y="3962400"/>
            <a:ext cx="1143000" cy="6096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Core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3200400" y="3962400"/>
            <a:ext cx="1143000" cy="6096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Core</a:t>
            </a:r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1752600" y="2362200"/>
            <a:ext cx="1143000" cy="2209800"/>
            <a:chOff x="1752600" y="2362200"/>
            <a:chExt cx="1143000" cy="2209800"/>
          </a:xfrm>
        </p:grpSpPr>
        <p:sp>
          <p:nvSpPr>
            <p:cNvPr id="19" name="Rectangle 18"/>
            <p:cNvSpPr/>
            <p:nvPr/>
          </p:nvSpPr>
          <p:spPr>
            <a:xfrm>
              <a:off x="1923187" y="2362200"/>
              <a:ext cx="801823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solidFill>
                    <a:srgbClr val="FFFF99"/>
                  </a:solidFill>
                </a:rPr>
                <a:t>*****</a:t>
              </a:r>
              <a:br>
                <a:rPr lang="en-US" dirty="0" smtClean="0">
                  <a:solidFill>
                    <a:srgbClr val="FFFF99"/>
                  </a:solidFill>
                </a:rPr>
              </a:br>
              <a:r>
                <a:rPr lang="en-US" dirty="0" smtClean="0">
                  <a:solidFill>
                    <a:srgbClr val="FFFF99"/>
                  </a:solidFill>
                </a:rPr>
                <a:t>*****</a:t>
              </a:r>
              <a:endParaRPr lang="en-US" b="1" dirty="0">
                <a:solidFill>
                  <a:srgbClr val="FFFF99"/>
                </a:solidFill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1752600" y="3962400"/>
              <a:ext cx="1143000" cy="6096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Core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3" name="Flowchart: Direct Access Storage 22"/>
            <p:cNvSpPr/>
            <p:nvPr/>
          </p:nvSpPr>
          <p:spPr>
            <a:xfrm>
              <a:off x="2019300" y="3213340"/>
              <a:ext cx="609600" cy="381000"/>
            </a:xfrm>
            <a:prstGeom prst="flowChartMagneticDrum">
              <a:avLst/>
            </a:prstGeom>
            <a:solidFill>
              <a:schemeClr val="accent1">
                <a:lumMod val="40000"/>
                <a:lumOff val="60000"/>
              </a:schemeClr>
            </a:solidFill>
            <a:ln w="38100" cmpd="sng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8" name="Rectangle 47"/>
          <p:cNvSpPr/>
          <p:nvPr/>
        </p:nvSpPr>
        <p:spPr>
          <a:xfrm>
            <a:off x="3370988" y="2362200"/>
            <a:ext cx="80182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FF99"/>
                </a:solidFill>
              </a:rPr>
              <a:t>*****</a:t>
            </a:r>
            <a:br>
              <a:rPr lang="en-US" dirty="0" smtClean="0">
                <a:solidFill>
                  <a:srgbClr val="FFFF99"/>
                </a:solidFill>
              </a:rPr>
            </a:br>
            <a:r>
              <a:rPr lang="en-US" dirty="0" smtClean="0">
                <a:solidFill>
                  <a:srgbClr val="FFFF99"/>
                </a:solidFill>
              </a:rPr>
              <a:t>*****</a:t>
            </a:r>
            <a:endParaRPr lang="en-US" b="1" dirty="0">
              <a:solidFill>
                <a:srgbClr val="FFFF99"/>
              </a:solidFill>
            </a:endParaRPr>
          </a:p>
        </p:txBody>
      </p:sp>
      <p:sp>
        <p:nvSpPr>
          <p:cNvPr id="49" name="Flowchart: Direct Access Storage 48"/>
          <p:cNvSpPr/>
          <p:nvPr/>
        </p:nvSpPr>
        <p:spPr>
          <a:xfrm>
            <a:off x="3467099" y="3213340"/>
            <a:ext cx="609600" cy="381000"/>
          </a:xfrm>
          <a:prstGeom prst="flowChartMagneticDrum">
            <a:avLst/>
          </a:prstGeom>
          <a:solidFill>
            <a:schemeClr val="accent1">
              <a:lumMod val="40000"/>
              <a:lumOff val="60000"/>
            </a:schemeClr>
          </a:solidFill>
          <a:ln w="38100" cmpd="sng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4818789" y="2362200"/>
            <a:ext cx="80182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FF99"/>
                </a:solidFill>
              </a:rPr>
              <a:t>*****</a:t>
            </a:r>
            <a:br>
              <a:rPr lang="en-US" dirty="0" smtClean="0">
                <a:solidFill>
                  <a:srgbClr val="FFFF99"/>
                </a:solidFill>
              </a:rPr>
            </a:br>
            <a:r>
              <a:rPr lang="en-US" dirty="0" smtClean="0">
                <a:solidFill>
                  <a:srgbClr val="FFFF99"/>
                </a:solidFill>
              </a:rPr>
              <a:t>*****</a:t>
            </a:r>
            <a:endParaRPr lang="en-US" b="1" dirty="0">
              <a:solidFill>
                <a:srgbClr val="FFFF99"/>
              </a:solidFill>
            </a:endParaRPr>
          </a:p>
        </p:txBody>
      </p:sp>
      <p:sp>
        <p:nvSpPr>
          <p:cNvPr id="51" name="Flowchart: Direct Access Storage 50"/>
          <p:cNvSpPr/>
          <p:nvPr/>
        </p:nvSpPr>
        <p:spPr>
          <a:xfrm>
            <a:off x="4914900" y="3213340"/>
            <a:ext cx="609600" cy="381000"/>
          </a:xfrm>
          <a:prstGeom prst="flowChartMagneticDrum">
            <a:avLst/>
          </a:prstGeom>
          <a:solidFill>
            <a:schemeClr val="accent1">
              <a:lumMod val="40000"/>
              <a:lumOff val="60000"/>
            </a:schemeClr>
          </a:solidFill>
          <a:ln w="38100" cmpd="sng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6266589" y="2362200"/>
            <a:ext cx="80182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FF99"/>
                </a:solidFill>
              </a:rPr>
              <a:t>*****</a:t>
            </a:r>
            <a:br>
              <a:rPr lang="en-US" dirty="0" smtClean="0">
                <a:solidFill>
                  <a:srgbClr val="FFFF99"/>
                </a:solidFill>
              </a:rPr>
            </a:br>
            <a:r>
              <a:rPr lang="en-US" dirty="0" smtClean="0">
                <a:solidFill>
                  <a:srgbClr val="FFFF99"/>
                </a:solidFill>
              </a:rPr>
              <a:t>*****</a:t>
            </a:r>
            <a:endParaRPr lang="en-US" b="1" dirty="0">
              <a:solidFill>
                <a:srgbClr val="FFFF99"/>
              </a:solidFill>
            </a:endParaRPr>
          </a:p>
        </p:txBody>
      </p:sp>
      <p:sp>
        <p:nvSpPr>
          <p:cNvPr id="53" name="Flowchart: Direct Access Storage 52"/>
          <p:cNvSpPr/>
          <p:nvPr/>
        </p:nvSpPr>
        <p:spPr>
          <a:xfrm>
            <a:off x="6362700" y="3213340"/>
            <a:ext cx="609600" cy="381000"/>
          </a:xfrm>
          <a:prstGeom prst="flowChartMagneticDrum">
            <a:avLst/>
          </a:prstGeom>
          <a:solidFill>
            <a:schemeClr val="accent1">
              <a:lumMod val="40000"/>
              <a:lumOff val="60000"/>
            </a:schemeClr>
          </a:solidFill>
          <a:ln w="38100" cmpd="sng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455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4800" y="-228600"/>
            <a:ext cx="9753600" cy="73152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/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6201" y="438136"/>
            <a:ext cx="97140" cy="1605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5244" y="500744"/>
            <a:ext cx="126362" cy="2088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799" y="5519736"/>
            <a:ext cx="1040123" cy="1719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3804" y="581028"/>
            <a:ext cx="155584" cy="2571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" name="Picture 3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3050" y="755197"/>
            <a:ext cx="188515" cy="3116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" name="Picture 3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1404" y="945697"/>
            <a:ext cx="238729" cy="394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" name="Picture 3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7136" y="1142998"/>
            <a:ext cx="290699" cy="4805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" name="Picture 3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2698" y="1447801"/>
            <a:ext cx="414897" cy="6857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0915" y="1981200"/>
            <a:ext cx="553197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7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2449" y="3200401"/>
            <a:ext cx="783695" cy="129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8" name="TextBox 27"/>
          <p:cNvSpPr txBox="1"/>
          <p:nvPr/>
        </p:nvSpPr>
        <p:spPr>
          <a:xfrm>
            <a:off x="39050" y="39079"/>
            <a:ext cx="6591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Distribution: built-in from the start</a:t>
            </a:r>
            <a:endParaRPr lang="en-US" sz="2800" b="1" dirty="0"/>
          </a:p>
        </p:txBody>
      </p:sp>
      <p:pic>
        <p:nvPicPr>
          <p:cNvPr id="30" name="Picture 3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7696" y="108907"/>
            <a:ext cx="45719" cy="755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1" name="Picture 3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4800" y="199772"/>
            <a:ext cx="63541" cy="1050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2" name="Picture 3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1712" y="252285"/>
            <a:ext cx="77871" cy="1287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880606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18159"/>
    </mc:Choice>
    <mc:Fallback>
      <p:transition spd="slow" advTm="618159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34531" y="2249269"/>
            <a:ext cx="6445995" cy="46166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Eshell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V5.9.2  (abort with ^G)</a:t>
            </a:r>
          </a:p>
          <a:p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cat@flask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)1</a:t>
            </a:r>
            <a:r>
              <a:rPr lang="en-US" sz="1200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lang="en-US" sz="12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334531" y="4493739"/>
            <a:ext cx="6445995" cy="83099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Erlang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R15B02 (erts-5.9.2) [64-bit] [smp:8:8] [async-threads:0]</a:t>
            </a:r>
          </a:p>
          <a:p>
            <a:endParaRPr lang="en-US" sz="12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Eshell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V5.9.2  (abort with ^G)</a:t>
            </a:r>
          </a:p>
          <a:p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dog@flask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)1</a:t>
            </a:r>
            <a:r>
              <a:rPr lang="en-US" sz="1200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lang="en-US" sz="12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334531" y="361088"/>
            <a:ext cx="6445995" cy="83099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Erlang</a:t>
            </a:r>
            <a:r>
              <a:rPr lang="en-US" sz="1200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R15B02 (erts-5.9.2) [64-bit] [smp:8:8] [async-threads:0]</a:t>
            </a:r>
          </a:p>
          <a:p>
            <a:endParaRPr lang="en-US" sz="12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Eshell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V5.9.2  (abort with ^G)</a:t>
            </a:r>
          </a:p>
          <a:p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bird@flask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)1</a:t>
            </a:r>
            <a:r>
              <a:rPr lang="en-US" sz="1200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lang="en-US" sz="12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5412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609600"/>
            <a:ext cx="8610600" cy="57150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800" dirty="0" smtClean="0"/>
              <a:t>“Erlang is a programming language used to build </a:t>
            </a:r>
          </a:p>
          <a:p>
            <a:pPr marL="0" indent="0" algn="ctr">
              <a:buNone/>
            </a:pPr>
            <a:r>
              <a:rPr lang="en-US" sz="4800" b="1" dirty="0" smtClean="0"/>
              <a:t>massively scalable</a:t>
            </a:r>
            <a:r>
              <a:rPr lang="en-US" sz="4800" dirty="0" smtClean="0"/>
              <a:t> </a:t>
            </a:r>
          </a:p>
          <a:p>
            <a:pPr marL="0" indent="0" algn="ctr">
              <a:buNone/>
            </a:pPr>
            <a:r>
              <a:rPr lang="en-US" sz="4800" b="1" dirty="0" smtClean="0"/>
              <a:t>soft real-time</a:t>
            </a:r>
            <a:r>
              <a:rPr lang="en-US" sz="4800" dirty="0" smtClean="0"/>
              <a:t> systems </a:t>
            </a:r>
          </a:p>
          <a:p>
            <a:pPr marL="0" indent="0" algn="ctr">
              <a:buNone/>
            </a:pPr>
            <a:r>
              <a:rPr lang="en-US" sz="4800" dirty="0" smtClean="0"/>
              <a:t>with requirements on </a:t>
            </a:r>
            <a:r>
              <a:rPr lang="en-US" sz="4800" b="1" dirty="0" smtClean="0"/>
              <a:t>high availability</a:t>
            </a:r>
            <a:r>
              <a:rPr lang="en-US" sz="4800" dirty="0" smtClean="0"/>
              <a:t>”</a:t>
            </a:r>
          </a:p>
          <a:p>
            <a:pPr marL="0" indent="0" algn="ctr">
              <a:buNone/>
            </a:pPr>
            <a:r>
              <a:rPr lang="en-US" sz="3500" dirty="0" smtClean="0"/>
              <a:t>		</a:t>
            </a:r>
            <a:r>
              <a:rPr lang="en-US" sz="2800" dirty="0" smtClean="0"/>
              <a:t>-from www.erlang.org</a:t>
            </a:r>
          </a:p>
        </p:txBody>
      </p:sp>
    </p:spTree>
    <p:extLst>
      <p:ext uri="{BB962C8B-B14F-4D97-AF65-F5344CB8AC3E}">
        <p14:creationId xmlns:p14="http://schemas.microsoft.com/office/powerpoint/2010/main" val="1488191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34531" y="2249269"/>
            <a:ext cx="6445995" cy="83099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Eshell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V5.9.2  (abort with ^G)</a:t>
            </a:r>
          </a:p>
          <a:p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cat@flask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)1&gt; nodes().</a:t>
            </a:r>
          </a:p>
          <a:p>
            <a:r>
              <a:rPr lang="en-US" sz="1200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[]</a:t>
            </a:r>
          </a:p>
          <a:p>
            <a:r>
              <a:rPr lang="en-US" sz="1200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200" dirty="0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cat@flask</a:t>
            </a:r>
            <a:r>
              <a:rPr lang="en-US" sz="1200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)2&gt;</a:t>
            </a:r>
            <a:endParaRPr lang="en-US" sz="12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334531" y="4493739"/>
            <a:ext cx="6445995" cy="83099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Erlang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R15B02 (erts-5.9.2) [64-bit] [smp:8:8] [async-threads:0]</a:t>
            </a:r>
          </a:p>
          <a:p>
            <a:endParaRPr lang="en-US" sz="12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Eshell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V5.9.2  (abort with ^G)</a:t>
            </a:r>
          </a:p>
          <a:p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dog@flask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)1</a:t>
            </a:r>
            <a:r>
              <a:rPr lang="en-US" sz="1200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lang="en-US" sz="12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334531" y="361088"/>
            <a:ext cx="6445995" cy="83099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Erlang</a:t>
            </a:r>
            <a:r>
              <a:rPr lang="en-US" sz="1200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R15B02 (erts-5.9.2) [64-bit] [smp:8:8] [async-threads:0]</a:t>
            </a:r>
          </a:p>
          <a:p>
            <a:endParaRPr lang="en-US" sz="12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Eshell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V5.9.2  (abort with ^G)</a:t>
            </a:r>
          </a:p>
          <a:p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bird@flask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)1</a:t>
            </a:r>
            <a:r>
              <a:rPr lang="en-US" sz="1200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lang="en-US" sz="12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6808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34531" y="2249269"/>
            <a:ext cx="6445995" cy="83099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Eshell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V5.9.2  (abort with ^G)</a:t>
            </a:r>
          </a:p>
          <a:p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cat@flask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)1&gt; nodes().</a:t>
            </a:r>
          </a:p>
          <a:p>
            <a:r>
              <a:rPr lang="en-US" sz="1200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[]</a:t>
            </a:r>
          </a:p>
          <a:p>
            <a:r>
              <a:rPr lang="en-US" sz="1200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200" dirty="0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cat@flask</a:t>
            </a:r>
            <a:r>
              <a:rPr lang="en-US" sz="1200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)2&gt;</a:t>
            </a:r>
            <a:endParaRPr lang="en-US" sz="12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334531" y="4493739"/>
            <a:ext cx="6445995" cy="120032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Erlang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R15B02 (erts-5.9.2) [64-bit] [smp:8:8] [async-threads:0]</a:t>
            </a:r>
          </a:p>
          <a:p>
            <a:endParaRPr lang="en-US" sz="12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Eshell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V5.9.2  (abort with ^G)</a:t>
            </a:r>
          </a:p>
          <a:p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dog@flask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)1&gt; nodes().</a:t>
            </a:r>
          </a:p>
          <a:p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[]</a:t>
            </a:r>
          </a:p>
          <a:p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dog@flask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)2</a:t>
            </a:r>
            <a:r>
              <a:rPr lang="en-US" sz="1200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lang="en-US" sz="12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334531" y="361088"/>
            <a:ext cx="6445995" cy="83099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Erlang</a:t>
            </a:r>
            <a:r>
              <a:rPr lang="en-US" sz="1200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R15B02 (erts-5.9.2) [64-bit] [smp:8:8] [async-threads:0]</a:t>
            </a:r>
          </a:p>
          <a:p>
            <a:endParaRPr lang="en-US" sz="12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Eshell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V5.9.2  (abort with ^G)</a:t>
            </a:r>
          </a:p>
          <a:p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bird@flask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)1</a:t>
            </a:r>
            <a:r>
              <a:rPr lang="en-US" sz="1200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lang="en-US" sz="12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4884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34531" y="2249269"/>
            <a:ext cx="6445995" cy="120032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Eshell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V5.9.2  (abort with ^G)</a:t>
            </a:r>
          </a:p>
          <a:p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cat@flask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)1&gt; nodes().</a:t>
            </a:r>
          </a:p>
          <a:p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[]</a:t>
            </a:r>
          </a:p>
          <a:p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cat@flask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)2&gt; </a:t>
            </a: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net_adm:ping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bird@flask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</a:p>
          <a:p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pong</a:t>
            </a:r>
          </a:p>
          <a:p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cat@flask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)3</a:t>
            </a:r>
            <a:r>
              <a:rPr lang="en-US" sz="1200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lang="en-US" sz="12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334531" y="4493739"/>
            <a:ext cx="6445995" cy="120032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Erlang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R15B02 (erts-5.9.2) [64-bit] [smp:8:8] [async-threads:0]</a:t>
            </a:r>
          </a:p>
          <a:p>
            <a:endParaRPr lang="en-US" sz="12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Eshell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V5.9.2  (abort with ^G)</a:t>
            </a:r>
          </a:p>
          <a:p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dog@flask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)1&gt; nodes().</a:t>
            </a:r>
          </a:p>
          <a:p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[]</a:t>
            </a:r>
          </a:p>
          <a:p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dog@flask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)2</a:t>
            </a:r>
            <a:r>
              <a:rPr lang="en-US" sz="1200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lang="en-US" sz="12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334531" y="361088"/>
            <a:ext cx="6445995" cy="83099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Erlang</a:t>
            </a:r>
            <a:r>
              <a:rPr lang="en-US" sz="1200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R15B02 (erts-5.9.2) [64-bit] [smp:8:8] [async-threads:0]</a:t>
            </a:r>
          </a:p>
          <a:p>
            <a:endParaRPr lang="en-US" sz="12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Eshell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V5.9.2  (abort with ^G)</a:t>
            </a:r>
          </a:p>
          <a:p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bird@flask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)1</a:t>
            </a:r>
            <a:r>
              <a:rPr lang="en-US" sz="1200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lang="en-US" sz="12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8927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34531" y="2249269"/>
            <a:ext cx="6445995" cy="156966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Eshell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V5.9.2  (abort with ^G)</a:t>
            </a:r>
          </a:p>
          <a:p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cat@flask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)1&gt; nodes().</a:t>
            </a:r>
          </a:p>
          <a:p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[]</a:t>
            </a:r>
          </a:p>
          <a:p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cat@flask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)2&gt; </a:t>
            </a: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net_adm:ping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bird@flask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</a:p>
          <a:p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pong</a:t>
            </a:r>
          </a:p>
          <a:p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cat@flask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)3&gt; nodes().</a:t>
            </a:r>
          </a:p>
          <a:p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bird@flask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</a:p>
          <a:p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cat@flask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)4</a:t>
            </a:r>
            <a:r>
              <a:rPr lang="en-US" sz="1200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lang="en-US" sz="12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334531" y="4493739"/>
            <a:ext cx="6445995" cy="120032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Erlang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R15B02 (erts-5.9.2) [64-bit] [smp:8:8] [async-threads:0]</a:t>
            </a:r>
          </a:p>
          <a:p>
            <a:endParaRPr lang="en-US" sz="12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Eshell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V5.9.2  (abort with ^G)</a:t>
            </a:r>
          </a:p>
          <a:p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dog@flask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)1&gt; nodes().</a:t>
            </a:r>
          </a:p>
          <a:p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[]</a:t>
            </a:r>
          </a:p>
          <a:p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dog@flask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)2</a:t>
            </a:r>
            <a:r>
              <a:rPr lang="en-US" sz="1200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lang="en-US" sz="12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334531" y="361088"/>
            <a:ext cx="6445995" cy="83099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Erlang</a:t>
            </a:r>
            <a:r>
              <a:rPr lang="en-US" sz="1200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R15B02 (erts-5.9.2) [64-bit] [smp:8:8] [async-threads:0]</a:t>
            </a:r>
          </a:p>
          <a:p>
            <a:endParaRPr lang="en-US" sz="12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Eshell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V5.9.2  (abort with ^G)</a:t>
            </a:r>
          </a:p>
          <a:p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bird@flask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)1</a:t>
            </a:r>
            <a:r>
              <a:rPr lang="en-US" sz="1200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lang="en-US" sz="12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8548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34531" y="2249269"/>
            <a:ext cx="6445995" cy="156966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Eshell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V5.9.2  (abort with ^G)</a:t>
            </a:r>
          </a:p>
          <a:p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cat@flask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)1&gt; nodes().</a:t>
            </a:r>
          </a:p>
          <a:p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[]</a:t>
            </a:r>
          </a:p>
          <a:p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cat@flask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)2&gt; </a:t>
            </a: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net_adm:ping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bird@flask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</a:p>
          <a:p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pong</a:t>
            </a:r>
          </a:p>
          <a:p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cat@flask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)3&gt; nodes().</a:t>
            </a:r>
          </a:p>
          <a:p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bird@flask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</a:p>
          <a:p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cat@flask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)4</a:t>
            </a:r>
            <a:r>
              <a:rPr lang="en-US" sz="1200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lang="en-US" sz="12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334531" y="4493739"/>
            <a:ext cx="6445995" cy="120032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Erlang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R15B02 (erts-5.9.2) [64-bit] [smp:8:8] [async-threads:0]</a:t>
            </a:r>
          </a:p>
          <a:p>
            <a:endParaRPr lang="en-US" sz="12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Eshell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V5.9.2  (abort with ^G)</a:t>
            </a:r>
          </a:p>
          <a:p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dog@flask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)1&gt; nodes().</a:t>
            </a:r>
          </a:p>
          <a:p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[]</a:t>
            </a:r>
          </a:p>
          <a:p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dog@flask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)2</a:t>
            </a:r>
            <a:r>
              <a:rPr lang="en-US" sz="1200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lang="en-US" sz="12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334531" y="361088"/>
            <a:ext cx="6445995" cy="120032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Erlang</a:t>
            </a:r>
            <a:r>
              <a:rPr lang="en-US" sz="1200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R15B02 (erts-5.9.2) [64-bit] [smp:8:8] [async-threads:0]</a:t>
            </a:r>
          </a:p>
          <a:p>
            <a:endParaRPr lang="en-US" sz="12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Eshell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V5.9.2  (abort with ^G)</a:t>
            </a:r>
          </a:p>
          <a:p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bird@flask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)1&gt; nodes().</a:t>
            </a:r>
          </a:p>
          <a:p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cat@flask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</a:p>
          <a:p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bird@flask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)2</a:t>
            </a:r>
            <a:r>
              <a:rPr lang="en-US" sz="1200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lang="en-US" sz="12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7454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34531" y="2249269"/>
            <a:ext cx="6445995" cy="156966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Eshell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V5.9.2  (abort with ^G)</a:t>
            </a:r>
          </a:p>
          <a:p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cat@flask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)1&gt; nodes().</a:t>
            </a:r>
          </a:p>
          <a:p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[]</a:t>
            </a:r>
          </a:p>
          <a:p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cat@flask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)2&gt; </a:t>
            </a: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net_adm:ping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bird@flask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</a:p>
          <a:p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pong</a:t>
            </a:r>
          </a:p>
          <a:p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cat@flask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)3&gt; nodes().</a:t>
            </a:r>
          </a:p>
          <a:p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bird@flask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</a:p>
          <a:p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cat@flask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)4</a:t>
            </a:r>
            <a:r>
              <a:rPr lang="en-US" sz="1200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lang="en-US" sz="12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334531" y="4493739"/>
            <a:ext cx="6445995" cy="156966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Erlang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R15B02 (erts-5.9.2) [64-bit] [smp:8:8] [async-threads:0]</a:t>
            </a:r>
          </a:p>
          <a:p>
            <a:endParaRPr lang="en-US" sz="12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Eshell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V5.9.2  (abort with ^G)</a:t>
            </a:r>
          </a:p>
          <a:p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dog@flask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)1&gt; nodes().</a:t>
            </a:r>
          </a:p>
          <a:p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[]</a:t>
            </a:r>
          </a:p>
          <a:p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dog@flask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)2&gt; </a:t>
            </a: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net_adm:ping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cat@flask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</a:p>
          <a:p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pong</a:t>
            </a:r>
          </a:p>
          <a:p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dog@flask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)3</a:t>
            </a:r>
            <a:r>
              <a:rPr lang="en-US" sz="1200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lang="en-US" sz="12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334531" y="361088"/>
            <a:ext cx="6445995" cy="120032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Erlang</a:t>
            </a:r>
            <a:r>
              <a:rPr lang="en-US" sz="1200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R15B02 (erts-5.9.2) [64-bit] [smp:8:8] [async-threads:0]</a:t>
            </a:r>
          </a:p>
          <a:p>
            <a:endParaRPr lang="en-US" sz="12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Eshell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V5.9.2  (abort with ^G)</a:t>
            </a:r>
          </a:p>
          <a:p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bird@flask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)1&gt; nodes().</a:t>
            </a:r>
          </a:p>
          <a:p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cat@flask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</a:p>
          <a:p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bird@flask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)2</a:t>
            </a:r>
            <a:r>
              <a:rPr lang="en-US" sz="1200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lang="en-US" sz="12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2986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34531" y="2249269"/>
            <a:ext cx="6445995" cy="156966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Eshell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V5.9.2  (abort with ^G)</a:t>
            </a:r>
          </a:p>
          <a:p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cat@flask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)1&gt; nodes().</a:t>
            </a:r>
          </a:p>
          <a:p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[]</a:t>
            </a:r>
          </a:p>
          <a:p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cat@flask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)2&gt; </a:t>
            </a: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net_adm:ping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bird@flask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</a:p>
          <a:p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pong</a:t>
            </a:r>
          </a:p>
          <a:p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cat@flask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)3&gt; nodes().</a:t>
            </a:r>
          </a:p>
          <a:p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bird@flask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</a:p>
          <a:p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cat@flask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)4</a:t>
            </a:r>
            <a:r>
              <a:rPr lang="en-US" sz="1200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lang="en-US" sz="12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334531" y="4493739"/>
            <a:ext cx="6445995" cy="193899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Erlang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R15B02 (erts-5.9.2) [64-bit] [smp:8:8] [async-threads:0]</a:t>
            </a:r>
          </a:p>
          <a:p>
            <a:endParaRPr lang="en-US" sz="12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Eshell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V5.9.2  (abort with ^G)</a:t>
            </a:r>
          </a:p>
          <a:p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dog@flask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)1&gt; nodes().</a:t>
            </a:r>
          </a:p>
          <a:p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[]</a:t>
            </a:r>
          </a:p>
          <a:p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dog@flask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)2&gt; </a:t>
            </a: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net_adm:ping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cat@flask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</a:p>
          <a:p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pong</a:t>
            </a:r>
          </a:p>
          <a:p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dog@flask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)3&gt; nodes().</a:t>
            </a:r>
          </a:p>
          <a:p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cat@flask,bird@flask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</a:p>
          <a:p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dog@flask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)4&gt;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334531" y="361088"/>
            <a:ext cx="6445995" cy="120032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Erlang</a:t>
            </a:r>
            <a:r>
              <a:rPr lang="en-US" sz="1200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R15B02 (erts-5.9.2) [64-bit] [smp:8:8] [async-threads:0]</a:t>
            </a:r>
          </a:p>
          <a:p>
            <a:endParaRPr lang="en-US" sz="12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Eshell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V5.9.2  (abort with ^G)</a:t>
            </a:r>
          </a:p>
          <a:p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bird@flask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)1&gt; nodes().</a:t>
            </a:r>
          </a:p>
          <a:p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cat@flask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</a:p>
          <a:p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bird@flask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)2</a:t>
            </a:r>
            <a:r>
              <a:rPr lang="en-US" sz="1200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lang="en-US" sz="12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7145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34531" y="2249269"/>
            <a:ext cx="6445995" cy="193899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Eshell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V5.9.2  (abort with ^G)</a:t>
            </a:r>
          </a:p>
          <a:p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cat@flask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)1&gt; nodes().</a:t>
            </a:r>
          </a:p>
          <a:p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[]</a:t>
            </a:r>
          </a:p>
          <a:p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cat@flask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)2&gt; </a:t>
            </a: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net_adm:ping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bird@flask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</a:p>
          <a:p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pong</a:t>
            </a:r>
          </a:p>
          <a:p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cat@flask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)3&gt; nodes().</a:t>
            </a:r>
          </a:p>
          <a:p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bird@flask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</a:p>
          <a:p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cat@flask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)4&gt; nodes().</a:t>
            </a:r>
          </a:p>
          <a:p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bird@flask,dog@flask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</a:p>
          <a:p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cat@flask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)5&gt;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334531" y="4493739"/>
            <a:ext cx="6445995" cy="193899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Erlang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R15B02 (erts-5.9.2) [64-bit] [smp:8:8] [async-threads:0]</a:t>
            </a:r>
          </a:p>
          <a:p>
            <a:endParaRPr lang="en-US" sz="12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Eshell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V5.9.2  (abort with ^G)</a:t>
            </a:r>
          </a:p>
          <a:p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dog@flask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)1&gt; nodes().</a:t>
            </a:r>
          </a:p>
          <a:p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[]</a:t>
            </a:r>
          </a:p>
          <a:p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dog@flask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)2&gt; </a:t>
            </a: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net_adm:ping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cat@flask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</a:p>
          <a:p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pong</a:t>
            </a:r>
          </a:p>
          <a:p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dog@flask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)3&gt; nodes().</a:t>
            </a:r>
          </a:p>
          <a:p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cat@flask,bird@flask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</a:p>
          <a:p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dog@flask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)4&gt;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334531" y="361088"/>
            <a:ext cx="6445995" cy="120032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Erlang</a:t>
            </a:r>
            <a:r>
              <a:rPr lang="en-US" sz="1200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R15B02 (erts-5.9.2) [64-bit] [smp:8:8] [async-threads:0]</a:t>
            </a:r>
          </a:p>
          <a:p>
            <a:endParaRPr lang="en-US" sz="12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Eshell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V5.9.2  (abort with ^G)</a:t>
            </a:r>
          </a:p>
          <a:p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bird@flask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)1&gt; nodes().</a:t>
            </a:r>
          </a:p>
          <a:p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cat@flask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</a:p>
          <a:p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bird@flask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)2</a:t>
            </a:r>
            <a:r>
              <a:rPr lang="en-US" sz="1200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lang="en-US" sz="12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7678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34531" y="2249269"/>
            <a:ext cx="6445995" cy="193899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Eshell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V5.9.2  (abort with ^G)</a:t>
            </a:r>
          </a:p>
          <a:p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cat@flask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)1&gt; nodes().</a:t>
            </a:r>
          </a:p>
          <a:p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[]</a:t>
            </a:r>
          </a:p>
          <a:p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cat@flask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)2&gt; </a:t>
            </a: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net_adm:ping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bird@flask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</a:p>
          <a:p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pong</a:t>
            </a:r>
          </a:p>
          <a:p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cat@flask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)3&gt; nodes().</a:t>
            </a:r>
          </a:p>
          <a:p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bird@flask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</a:p>
          <a:p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cat@flask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)4&gt; nodes().</a:t>
            </a:r>
          </a:p>
          <a:p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bird@flask,dog@flask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</a:p>
          <a:p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cat@flask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)5&gt;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334531" y="4493739"/>
            <a:ext cx="6445995" cy="193899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Erlang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R15B02 (erts-5.9.2) [64-bit] [smp:8:8] [async-threads:0]</a:t>
            </a:r>
          </a:p>
          <a:p>
            <a:endParaRPr lang="en-US" sz="12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Eshell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V5.9.2  (abort with ^G)</a:t>
            </a:r>
          </a:p>
          <a:p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dog@flask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)1&gt; nodes().</a:t>
            </a:r>
          </a:p>
          <a:p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[]</a:t>
            </a:r>
          </a:p>
          <a:p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dog@flask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)2&gt; </a:t>
            </a: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net_adm:ping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cat@flask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</a:p>
          <a:p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pong</a:t>
            </a:r>
          </a:p>
          <a:p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dog@flask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)3&gt; nodes().</a:t>
            </a:r>
          </a:p>
          <a:p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cat@flask,bird@flask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</a:p>
          <a:p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dog@flask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)4&gt;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334531" y="361088"/>
            <a:ext cx="6445995" cy="156966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Erlang</a:t>
            </a:r>
            <a:r>
              <a:rPr lang="en-US" sz="1200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R15B02 (erts-5.9.2) [64-bit] [smp:8:8] [async-threads:0]</a:t>
            </a:r>
          </a:p>
          <a:p>
            <a:endParaRPr lang="en-US" sz="12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Eshell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V5.9.2  (abort with ^G)</a:t>
            </a:r>
          </a:p>
          <a:p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bird@flask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)1&gt; nodes().</a:t>
            </a:r>
          </a:p>
          <a:p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cat@flask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</a:p>
          <a:p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bird@flask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)2&gt; nodes().</a:t>
            </a:r>
          </a:p>
          <a:p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cat@flask,dog@flask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</a:p>
          <a:p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bird@flask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)3&gt; </a:t>
            </a:r>
          </a:p>
        </p:txBody>
      </p:sp>
    </p:spTree>
    <p:extLst>
      <p:ext uri="{BB962C8B-B14F-4D97-AF65-F5344CB8AC3E}">
        <p14:creationId xmlns:p14="http://schemas.microsoft.com/office/powerpoint/2010/main" val="2437968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34531" y="2249269"/>
            <a:ext cx="6445995" cy="193899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Eshell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V5.9.2  (abort with ^G)</a:t>
            </a:r>
          </a:p>
          <a:p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cat@flask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)1&gt; nodes().</a:t>
            </a:r>
          </a:p>
          <a:p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[]</a:t>
            </a:r>
          </a:p>
          <a:p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cat@flask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)2&gt; </a:t>
            </a: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net_adm:ping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bird@flask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</a:p>
          <a:p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pong</a:t>
            </a:r>
          </a:p>
          <a:p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cat@flask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)3&gt; nodes().</a:t>
            </a:r>
          </a:p>
          <a:p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bird@flask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</a:p>
          <a:p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cat@flask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)4&gt; nodes().</a:t>
            </a:r>
          </a:p>
          <a:p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bird@flask,dog@flask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</a:p>
          <a:p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cat@flask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)5&gt;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334531" y="4493739"/>
            <a:ext cx="6445995" cy="193899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Erlang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R15B02 (erts-5.9.2) [64-bit] [smp:8:8] [async-threads:0]</a:t>
            </a:r>
          </a:p>
          <a:p>
            <a:endParaRPr lang="en-US" sz="12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Eshell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V5.9.2  (abort with ^G)</a:t>
            </a:r>
          </a:p>
          <a:p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dog@flask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)1&gt; nodes().</a:t>
            </a:r>
          </a:p>
          <a:p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[]</a:t>
            </a:r>
          </a:p>
          <a:p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dog@flask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)2&gt; </a:t>
            </a: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net_adm:ping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cat@flask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</a:p>
          <a:p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pong</a:t>
            </a:r>
          </a:p>
          <a:p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dog@flask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)3&gt; nodes().</a:t>
            </a:r>
          </a:p>
          <a:p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cat@flask,bird@flask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</a:p>
          <a:p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dog@flask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)4&gt;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334531" y="361088"/>
            <a:ext cx="6445995" cy="156966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Erlang</a:t>
            </a:r>
            <a:r>
              <a:rPr lang="en-US" sz="1200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R15B02 (erts-5.9.2) [64-bit] [smp:8:8] [async-threads:0]</a:t>
            </a:r>
          </a:p>
          <a:p>
            <a:endParaRPr lang="en-US" sz="12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Eshell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V5.9.2  (abort with ^G)</a:t>
            </a:r>
          </a:p>
          <a:p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bird@flask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)1&gt; nodes().</a:t>
            </a:r>
          </a:p>
          <a:p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cat@flask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</a:p>
          <a:p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bird@flask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)2&gt; nodes().</a:t>
            </a:r>
          </a:p>
          <a:p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cat@flask,dog@flask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</a:p>
          <a:p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bird@flask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)3&gt; </a:t>
            </a:r>
          </a:p>
        </p:txBody>
      </p:sp>
      <p:sp>
        <p:nvSpPr>
          <p:cNvPr id="5" name="TextBox 4"/>
          <p:cNvSpPr txBox="1"/>
          <p:nvPr/>
        </p:nvSpPr>
        <p:spPr>
          <a:xfrm rot="5400000">
            <a:off x="6774736" y="2926378"/>
            <a:ext cx="33041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Three node cluster</a:t>
            </a:r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7963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Full-size image (32 K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4800600" y="4271194"/>
            <a:ext cx="2895600" cy="2050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Full-size image (58 K)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2457861"/>
            <a:ext cx="3427318" cy="1519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Full-size image (27 K)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9007" y="4271194"/>
            <a:ext cx="2050684" cy="2050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Full-size image (31 K)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1126" y="2391027"/>
            <a:ext cx="2055074" cy="1586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http://1.bp.blogspot.com/-QfKp0y10RzY/Twl39vIdIbI/AAAAAAAAAhI/pDN4BSsSqt4/s1600/ericsson-logo.gif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75" y="264746"/>
            <a:ext cx="7629525" cy="1564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699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3755196"/>
            <a:ext cx="4137073" cy="31028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271781" y="228600"/>
          <a:ext cx="4528820" cy="2971803"/>
        </p:xfrm>
        <a:graphic>
          <a:graphicData uri="http://schemas.openxmlformats.org/drawingml/2006/table">
            <a:tbl>
              <a:tblPr>
                <a:tableStyleId>{EB344D84-9AFB-497E-A393-DC336BA19D2E}</a:tableStyleId>
              </a:tblPr>
              <a:tblGrid>
                <a:gridCol w="621604"/>
                <a:gridCol w="1443005"/>
                <a:gridCol w="2464211"/>
              </a:tblGrid>
              <a:tr h="37917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Nines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Uptime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Annual Downtime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  <a:tr h="32407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9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99.9999999%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30 milliseconds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  <a:tr h="32407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8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99.9999990%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300 milliseconds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  <a:tr h="32407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7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99.9999900%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3 </a:t>
                      </a:r>
                      <a:r>
                        <a:rPr lang="en-US" sz="1400" u="none" strike="noStrike" dirty="0" smtClean="0">
                          <a:effectLst/>
                        </a:rPr>
                        <a:t>seconds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  <a:tr h="32407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6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99.9999000%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32 seconds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  <a:tr h="32407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5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99.9990000%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 5 minutes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  <a:tr h="32407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4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99.9900000%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 53 minutes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  <a:tr h="32407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3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99.9000000%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 8 hours, 46 minutes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  <a:tr h="32407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2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99.0000000%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 3 days, 15 hours, 36 minutes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  <p:cxnSp>
        <p:nvCxnSpPr>
          <p:cNvPr id="4" name="Straight Arrow Connector 3"/>
          <p:cNvCxnSpPr/>
          <p:nvPr/>
        </p:nvCxnSpPr>
        <p:spPr>
          <a:xfrm flipH="1">
            <a:off x="697865" y="457200"/>
            <a:ext cx="506730" cy="2921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4255599" y="3244334"/>
            <a:ext cx="6328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Safe 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386080" y="3525678"/>
            <a:ext cx="4414520" cy="3200261"/>
            <a:chOff x="386080" y="3525678"/>
            <a:chExt cx="4414520" cy="3200261"/>
          </a:xfrm>
        </p:grpSpPr>
        <p:sp>
          <p:nvSpPr>
            <p:cNvPr id="6" name="Rounded Rectangle 5"/>
            <p:cNvSpPr/>
            <p:nvPr/>
          </p:nvSpPr>
          <p:spPr>
            <a:xfrm>
              <a:off x="3532186" y="5257800"/>
              <a:ext cx="1268414" cy="685800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Hot code loading</a:t>
              </a:r>
              <a:endParaRPr lang="en-US" dirty="0"/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386080" y="5257800"/>
              <a:ext cx="1393161" cy="685800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Links and monitors</a:t>
              </a:r>
              <a:endParaRPr lang="en-US" dirty="0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1371600" y="3525678"/>
              <a:ext cx="2209800" cy="1587499"/>
              <a:chOff x="5334000" y="603250"/>
              <a:chExt cx="3505200" cy="2371725"/>
            </a:xfrm>
          </p:grpSpPr>
          <p:cxnSp>
            <p:nvCxnSpPr>
              <p:cNvPr id="12" name="Straight Arrow Connector 11"/>
              <p:cNvCxnSpPr/>
              <p:nvPr/>
            </p:nvCxnSpPr>
            <p:spPr>
              <a:xfrm>
                <a:off x="7239000" y="1136650"/>
                <a:ext cx="609600" cy="809625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/>
              <p:cNvCxnSpPr/>
              <p:nvPr/>
            </p:nvCxnSpPr>
            <p:spPr>
              <a:xfrm flipH="1">
                <a:off x="6477000" y="1136650"/>
                <a:ext cx="571500" cy="912018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sp>
            <p:nvSpPr>
              <p:cNvPr id="14" name="Rectangle 13"/>
              <p:cNvSpPr/>
              <p:nvPr/>
            </p:nvSpPr>
            <p:spPr>
              <a:xfrm>
                <a:off x="6477000" y="603250"/>
                <a:ext cx="1371600" cy="6858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/>
                  <a:t>Supervisor</a:t>
                </a:r>
                <a:endParaRPr lang="en-US" sz="1200" dirty="0"/>
              </a:p>
            </p:txBody>
          </p:sp>
          <p:sp>
            <p:nvSpPr>
              <p:cNvPr id="15" name="Oval 14"/>
              <p:cNvSpPr/>
              <p:nvPr/>
            </p:nvSpPr>
            <p:spPr>
              <a:xfrm>
                <a:off x="7315200" y="2060575"/>
                <a:ext cx="1524000" cy="914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/>
                  <a:t>Worker</a:t>
                </a:r>
                <a:endParaRPr lang="en-US" sz="1200" dirty="0"/>
              </a:p>
            </p:txBody>
          </p:sp>
          <p:sp>
            <p:nvSpPr>
              <p:cNvPr id="16" name="Oval 15"/>
              <p:cNvSpPr/>
              <p:nvPr/>
            </p:nvSpPr>
            <p:spPr>
              <a:xfrm>
                <a:off x="5334000" y="2060575"/>
                <a:ext cx="1524000" cy="914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/>
                  <a:t>Worker</a:t>
                </a:r>
                <a:endParaRPr lang="en-US" sz="1200" dirty="0"/>
              </a:p>
            </p:txBody>
          </p:sp>
        </p:grpSp>
        <p:sp>
          <p:nvSpPr>
            <p:cNvPr id="18" name="Rounded Rectangle 17"/>
            <p:cNvSpPr/>
            <p:nvPr/>
          </p:nvSpPr>
          <p:spPr>
            <a:xfrm>
              <a:off x="386080" y="6040139"/>
              <a:ext cx="4414520" cy="685800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simple distribution, safe concurrency</a:t>
              </a:r>
              <a:endParaRPr lang="en-US" dirty="0"/>
            </a:p>
          </p:txBody>
        </p:sp>
        <p:sp>
          <p:nvSpPr>
            <p:cNvPr id="20" name="Rounded Rectangle 19"/>
            <p:cNvSpPr/>
            <p:nvPr/>
          </p:nvSpPr>
          <p:spPr>
            <a:xfrm>
              <a:off x="1903038" y="5257800"/>
              <a:ext cx="1525962" cy="685800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No masters</a:t>
              </a:r>
              <a:endParaRPr lang="en-US" dirty="0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9013601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69020"/>
    </mc:Choice>
    <mc:Fallback>
      <p:transition spd="slow" advTm="3690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5" y="109537"/>
            <a:ext cx="9010650" cy="663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913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5" y="109537"/>
            <a:ext cx="9010650" cy="663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467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5" y="109537"/>
            <a:ext cx="9010650" cy="663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482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5" y="109537"/>
            <a:ext cx="9010650" cy="663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963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5" y="109537"/>
            <a:ext cx="9010650" cy="663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465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5" y="109537"/>
            <a:ext cx="9010650" cy="663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447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5" y="109537"/>
            <a:ext cx="9010650" cy="663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899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File:Bananas white background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09600" y="-40386"/>
            <a:ext cx="10363200" cy="6917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2"/>
          <p:cNvSpPr txBox="1">
            <a:spLocks/>
          </p:cNvSpPr>
          <p:nvPr/>
        </p:nvSpPr>
        <p:spPr>
          <a:xfrm>
            <a:off x="686314" y="1257214"/>
            <a:ext cx="7886700" cy="435133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600" dirty="0" smtClean="0"/>
              <a:t>In OO, the “best” form of cohesion 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3600" dirty="0" smtClean="0"/>
              <a:t>is functional cohesion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 smtClean="0"/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dirty="0" smtClean="0"/>
              <a:t>“</a:t>
            </a:r>
            <a:r>
              <a:rPr lang="en-US" u="sng" dirty="0" smtClean="0"/>
              <a:t>functional cohesion</a:t>
            </a:r>
            <a:r>
              <a:rPr lang="en-US" dirty="0" smtClean="0"/>
              <a:t>: is when parts 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dirty="0" smtClean="0"/>
              <a:t>of a module are grouped because 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dirty="0" smtClean="0"/>
              <a:t>they all contribute to a 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dirty="0" smtClean="0"/>
              <a:t>single well-defined task.” </a:t>
            </a:r>
            <a:br>
              <a:rPr lang="en-US" dirty="0" smtClean="0"/>
            </a:br>
            <a:r>
              <a:rPr lang="en-US" dirty="0" smtClean="0"/>
              <a:t>		</a:t>
            </a:r>
            <a:r>
              <a:rPr lang="en-US" sz="2000" dirty="0" smtClean="0"/>
              <a:t>–</a:t>
            </a:r>
            <a:r>
              <a:rPr lang="en-US" sz="2000" dirty="0" err="1" smtClean="0"/>
              <a:t>wikipedia</a:t>
            </a:r>
            <a:r>
              <a:rPr lang="en-US" sz="2000" dirty="0" smtClean="0"/>
              <a:t> (cohesion)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173981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1" y="0"/>
            <a:ext cx="9144000" cy="6858001"/>
          </a:xfrm>
          <a:prstGeom prst="rect">
            <a:avLst/>
          </a:prstGeom>
          <a:solidFill>
            <a:srgbClr val="8589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85800" y="304800"/>
            <a:ext cx="77724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 smtClean="0">
                <a:solidFill>
                  <a:schemeClr val="bg1"/>
                </a:solidFill>
              </a:rPr>
              <a:t>What are the best </a:t>
            </a:r>
            <a:r>
              <a:rPr lang="en-US" sz="3200" b="1" dirty="0" err="1" smtClean="0">
                <a:solidFill>
                  <a:schemeClr val="bg1"/>
                </a:solidFill>
              </a:rPr>
              <a:t>interop</a:t>
            </a:r>
            <a:r>
              <a:rPr lang="en-US" sz="3200" b="1" dirty="0" smtClean="0">
                <a:solidFill>
                  <a:schemeClr val="bg1"/>
                </a:solidFill>
              </a:rPr>
              <a:t> strategies?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2058" name="Picture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667000"/>
            <a:ext cx="6886575" cy="403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Oval Callout 2"/>
          <p:cNvSpPr/>
          <p:nvPr/>
        </p:nvSpPr>
        <p:spPr>
          <a:xfrm>
            <a:off x="3048000" y="1600200"/>
            <a:ext cx="3810000" cy="1219200"/>
          </a:xfrm>
          <a:prstGeom prst="wedgeEllipseCallout">
            <a:avLst>
              <a:gd name="adj1" fmla="val 18558"/>
              <a:gd name="adj2" fmla="val 98525"/>
            </a:avLst>
          </a:prstGeom>
          <a:solidFill>
            <a:schemeClr val="bg1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You want me to do what!?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6112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3" grpId="0" animBg="1"/>
      <p:bldP spid="3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898" y="391628"/>
            <a:ext cx="3889293" cy="283610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6563" y="3413914"/>
            <a:ext cx="3884037" cy="271340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6563" y="391628"/>
            <a:ext cx="3884037" cy="284256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1347631" y="4049228"/>
            <a:ext cx="2199826" cy="2179022"/>
            <a:chOff x="1225734" y="3657600"/>
            <a:chExt cx="2199826" cy="2179022"/>
          </a:xfrm>
        </p:grpSpPr>
        <p:sp>
          <p:nvSpPr>
            <p:cNvPr id="8" name="TextBox 7"/>
            <p:cNvSpPr txBox="1"/>
            <p:nvPr/>
          </p:nvSpPr>
          <p:spPr>
            <a:xfrm>
              <a:off x="1225734" y="5467290"/>
              <a:ext cx="2199826" cy="369332"/>
            </a:xfrm>
            <a:prstGeom prst="rect">
              <a:avLst/>
            </a:prstGeom>
            <a:noFill/>
            <a:ln cmpd="sng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>
                  <a:latin typeface="Century Gothic" pitchFamily="34" charset="0"/>
                </a:rPr>
                <a:t>THE MOVIE </a:t>
              </a:r>
              <a:endParaRPr lang="en-US" b="1" dirty="0">
                <a:latin typeface="Century Gothic" pitchFamily="34" charset="0"/>
              </a:endParaRPr>
            </a:p>
          </p:txBody>
        </p:sp>
        <p:pic>
          <p:nvPicPr>
            <p:cNvPr id="9" name="Picture 2" descr="File:Erlang logo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25734" y="3657600"/>
              <a:ext cx="2199826" cy="1781303"/>
            </a:xfrm>
            <a:prstGeom prst="rect">
              <a:avLst/>
            </a:prstGeom>
            <a:solidFill>
              <a:schemeClr val="bg1"/>
            </a:solidFill>
            <a:ln cmpd="sng">
              <a:noFill/>
            </a:ln>
          </p:spPr>
        </p:pic>
      </p:grpSp>
      <p:sp>
        <p:nvSpPr>
          <p:cNvPr id="10" name="Explosion 2 9"/>
          <p:cNvSpPr/>
          <p:nvPr/>
        </p:nvSpPr>
        <p:spPr>
          <a:xfrm rot="1140676">
            <a:off x="3070365" y="401803"/>
            <a:ext cx="1458671" cy="1250712"/>
          </a:xfrm>
          <a:prstGeom prst="irregularSeal2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</a:rPr>
              <a:t>Joe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11" name="Explosion 2 10"/>
          <p:cNvSpPr/>
          <p:nvPr/>
        </p:nvSpPr>
        <p:spPr>
          <a:xfrm rot="20544106">
            <a:off x="4841386" y="430348"/>
            <a:ext cx="1737273" cy="1250712"/>
          </a:xfrm>
          <a:prstGeom prst="irregularSeal2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</a:rPr>
              <a:t>Mike</a:t>
            </a:r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12" name="Explosion 2 11"/>
          <p:cNvSpPr/>
          <p:nvPr/>
        </p:nvSpPr>
        <p:spPr>
          <a:xfrm rot="1590810">
            <a:off x="4443794" y="5047578"/>
            <a:ext cx="2119488" cy="1250712"/>
          </a:xfrm>
          <a:prstGeom prst="irregularSeal2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Robert</a:t>
            </a:r>
          </a:p>
        </p:txBody>
      </p:sp>
    </p:spTree>
    <p:extLst>
      <p:ext uri="{BB962C8B-B14F-4D97-AF65-F5344CB8AC3E}">
        <p14:creationId xmlns:p14="http://schemas.microsoft.com/office/powerpoint/2010/main" val="1967681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7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150" fill="hold">
                                          <p:stCondLst>
                                            <p:cond delay="1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15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15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15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32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3" dur="7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150" fill="hold">
                                          <p:stCondLst>
                                            <p:cond delay="15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5" dur="15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6" dur="15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7" dur="15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32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0" dur="7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150" fill="hold">
                                          <p:stCondLst>
                                            <p:cond delay="1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2" dur="15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3" dur="15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4" dur="15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186245" y="3157880"/>
            <a:ext cx="43288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https://github.com/theburningmonk/Filbert</a:t>
            </a:r>
          </a:p>
        </p:txBody>
      </p:sp>
      <p:pic>
        <p:nvPicPr>
          <p:cNvPr id="3074" name="Picture 2" descr="mugsho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4852" y="1514648"/>
            <a:ext cx="1371600" cy="1476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8205" y="3694070"/>
            <a:ext cx="6353175" cy="177165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7308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685800" y="304800"/>
            <a:ext cx="77724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 smtClean="0">
                <a:solidFill>
                  <a:schemeClr val="bg1"/>
                </a:solidFill>
              </a:rPr>
              <a:t>How to pilot Erlang?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3078" name="Picture 6" descr="File:Early flight 02561u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938" y="984637"/>
            <a:ext cx="9153938" cy="5492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8042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joxa.org/assets/images/joxa-logo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4027" y="1299431"/>
            <a:ext cx="3030682" cy="865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1832679" y="2313771"/>
            <a:ext cx="1660070" cy="3357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http://joxa.org/</a:t>
            </a:r>
          </a:p>
        </p:txBody>
      </p:sp>
      <p:pic>
        <p:nvPicPr>
          <p:cNvPr id="1028" name="Picture 4" descr="Elixir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7266" y="1177097"/>
            <a:ext cx="2432734" cy="1018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5305255" y="2315518"/>
            <a:ext cx="21967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http://elixir-lang.org/</a:t>
            </a:r>
          </a:p>
        </p:txBody>
      </p:sp>
      <p:pic>
        <p:nvPicPr>
          <p:cNvPr id="1030" name="Picture 6" descr="http://reia-lang.org/images/log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6926" y="4064587"/>
            <a:ext cx="2211576" cy="1125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1611047" y="5444148"/>
            <a:ext cx="2103333" cy="3357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http://reia-lang.org/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025964" y="4064587"/>
            <a:ext cx="75533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614713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28600" y="304800"/>
            <a:ext cx="86868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“Learn Y</a:t>
            </a:r>
            <a:r>
              <a:rPr lang="en-US" sz="3200" b="1" dirty="0" smtClean="0">
                <a:solidFill>
                  <a:schemeClr val="bg1"/>
                </a:solidFill>
              </a:rPr>
              <a:t>ou Some </a:t>
            </a:r>
            <a:r>
              <a:rPr lang="en-US" sz="3200" b="1" dirty="0">
                <a:solidFill>
                  <a:schemeClr val="bg1"/>
                </a:solidFill>
              </a:rPr>
              <a:t>Erlang for Great </a:t>
            </a:r>
            <a:r>
              <a:rPr lang="en-US" sz="3200" b="1" dirty="0" smtClean="0">
                <a:solidFill>
                  <a:schemeClr val="bg1"/>
                </a:solidFill>
              </a:rPr>
              <a:t>Good!” </a:t>
            </a:r>
            <a:r>
              <a:rPr lang="en-US" sz="2800" dirty="0">
                <a:solidFill>
                  <a:schemeClr val="bg1"/>
                </a:solidFill>
              </a:rPr>
              <a:t>http://learnyousomeerlang.com/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28600" y="6248400"/>
            <a:ext cx="868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How -&gt; read this excellent and free online book</a:t>
            </a:r>
            <a:endParaRPr lang="en-US" sz="24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2050" name="Picture 2" descr="Learn you Some Erlang for Great Good! A squid doing multitasking in space is drawn here by the way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8560" y="1524000"/>
            <a:ext cx="5546880" cy="44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89700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782"/>
    </mc:Choice>
    <mc:Fallback>
      <p:transition spd="slow" advTm="23782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28600" y="6248400"/>
            <a:ext cx="868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How -&gt; read some books</a:t>
            </a:r>
            <a:endParaRPr lang="en-US" sz="24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8" name="Picture 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202" y="1875653"/>
            <a:ext cx="2537598" cy="304511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1850" y="1862138"/>
            <a:ext cx="2400300" cy="3133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1838325"/>
            <a:ext cx="2552700" cy="318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84358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1078"/>
    </mc:Choice>
    <mc:Fallback>
      <p:transition spd="slow" advTm="191078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28600" y="304800"/>
            <a:ext cx="86868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</a:rPr>
              <a:t>Search “pragmatic </a:t>
            </a:r>
            <a:r>
              <a:rPr lang="en-US" sz="2800" dirty="0" err="1">
                <a:solidFill>
                  <a:schemeClr val="bg1"/>
                </a:solidFill>
              </a:rPr>
              <a:t>kevin</a:t>
            </a:r>
            <a:r>
              <a:rPr lang="en-US" sz="2800" dirty="0">
                <a:solidFill>
                  <a:schemeClr val="bg1"/>
                </a:solidFill>
              </a:rPr>
              <a:t> smith”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28600" y="6248400"/>
            <a:ext cx="868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How 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-&gt; c</a:t>
            </a: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ode alongside Kevin Smith for eight 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screencasts</a:t>
            </a: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7769" y="1143000"/>
            <a:ext cx="6748462" cy="471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308110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4426"/>
    </mc:Choice>
    <mc:Fallback>
      <p:transition spd="slow" advTm="64426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28600" y="6248400"/>
            <a:ext cx="868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How -&gt; visit my blog at http://www.codeswamp.com</a:t>
            </a:r>
            <a:endParaRPr lang="en-US" sz="2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276350" y="4648200"/>
            <a:ext cx="6781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“Getting started” links, script to build Erlang from source on Ubuntu, ongoing screencasts of the Erlang tool-chain,</a:t>
            </a:r>
          </a:p>
          <a:p>
            <a:r>
              <a:rPr lang="en-US" sz="2000" dirty="0" smtClean="0">
                <a:solidFill>
                  <a:schemeClr val="bg1"/>
                </a:solidFill>
              </a:rPr>
              <a:t>Info on the book-in-progress “Erlang for .NET Developers”</a:t>
            </a: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457200"/>
            <a:ext cx="7658100" cy="38215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041925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469"/>
    </mc:Choice>
    <mc:Fallback>
      <p:transition spd="slow" advTm="12469"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28600" y="6248400"/>
            <a:ext cx="868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How -&gt; </a:t>
            </a: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join (or create) </a:t>
            </a: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your local FP group</a:t>
            </a:r>
            <a:endParaRPr lang="en-US" sz="2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71500" y="2819400"/>
            <a:ext cx="8001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 smtClean="0">
                <a:solidFill>
                  <a:schemeClr val="bg1"/>
                </a:solidFill>
              </a:rPr>
              <a:t>http</a:t>
            </a:r>
            <a:r>
              <a:rPr lang="en-US" sz="5400" b="1" dirty="0">
                <a:solidFill>
                  <a:schemeClr val="bg1"/>
                </a:solidFill>
              </a:rPr>
              <a:t>://nashfp.org/</a:t>
            </a:r>
            <a:endParaRPr lang="en-US" sz="5400" b="1" dirty="0">
              <a:solidFill>
                <a:schemeClr val="bg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160220" y="762000"/>
            <a:ext cx="6747360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800" dirty="0" err="1" smtClean="0">
                <a:solidFill>
                  <a:schemeClr val="bg1"/>
                </a:solidFill>
              </a:rPr>
              <a:t>NashFP</a:t>
            </a:r>
            <a:r>
              <a:rPr lang="en-US" sz="3600" dirty="0" smtClean="0">
                <a:solidFill>
                  <a:schemeClr val="bg1"/>
                </a:solidFill>
              </a:rPr>
              <a:t/>
            </a:r>
            <a:br>
              <a:rPr lang="en-US" sz="3600" dirty="0" smtClean="0">
                <a:solidFill>
                  <a:schemeClr val="bg1"/>
                </a:solidFill>
              </a:rPr>
            </a:br>
            <a:r>
              <a:rPr lang="en-US" sz="3600" dirty="0" smtClean="0">
                <a:solidFill>
                  <a:schemeClr val="bg1"/>
                </a:solidFill>
              </a:rPr>
              <a:t>Nashville </a:t>
            </a:r>
            <a:r>
              <a:rPr lang="en-US" sz="3600" dirty="0">
                <a:solidFill>
                  <a:schemeClr val="bg1"/>
                </a:solidFill>
              </a:rPr>
              <a:t>Functional Programmers</a:t>
            </a:r>
          </a:p>
        </p:txBody>
      </p:sp>
    </p:spTree>
    <p:extLst>
      <p:ext uri="{BB962C8B-B14F-4D97-AF65-F5344CB8AC3E}">
        <p14:creationId xmlns:p14="http://schemas.microsoft.com/office/powerpoint/2010/main" val="10607239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2418"/>
    </mc:Choice>
    <mc:Fallback>
      <p:transition spd="slow" advTm="52418"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90600" y="762000"/>
            <a:ext cx="73152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4000" dirty="0">
                <a:solidFill>
                  <a:schemeClr val="bg1"/>
                </a:solidFill>
              </a:rPr>
              <a:t>Bryan </a:t>
            </a:r>
            <a:r>
              <a:rPr lang="en-US" sz="4000" dirty="0" smtClean="0">
                <a:solidFill>
                  <a:schemeClr val="bg1"/>
                </a:solidFill>
              </a:rPr>
              <a:t>Hunter</a:t>
            </a:r>
            <a:endParaRPr lang="en-US" sz="2800" dirty="0">
              <a:solidFill>
                <a:schemeClr val="bg1"/>
              </a:solidFill>
            </a:endParaRPr>
          </a:p>
          <a:p>
            <a:pPr>
              <a:buNone/>
            </a:pPr>
            <a:r>
              <a:rPr lang="en-US" sz="3600" dirty="0">
                <a:solidFill>
                  <a:schemeClr val="bg1"/>
                </a:solidFill>
              </a:rPr>
              <a:t>Twitter: @</a:t>
            </a:r>
            <a:r>
              <a:rPr lang="en-US" sz="3600" dirty="0" err="1">
                <a:solidFill>
                  <a:schemeClr val="bg1"/>
                </a:solidFill>
              </a:rPr>
              <a:t>bryan_hunter</a:t>
            </a:r>
            <a:endParaRPr lang="en-US" sz="3600" dirty="0">
              <a:solidFill>
                <a:schemeClr val="bg1"/>
              </a:solidFill>
            </a:endParaRPr>
          </a:p>
          <a:p>
            <a:pPr>
              <a:buNone/>
            </a:pPr>
            <a:r>
              <a:rPr lang="en-US" sz="3200" dirty="0" smtClean="0">
                <a:solidFill>
                  <a:schemeClr val="bg1"/>
                </a:solidFill>
              </a:rPr>
              <a:t>Email</a:t>
            </a:r>
            <a:r>
              <a:rPr lang="en-US" sz="3200" dirty="0">
                <a:solidFill>
                  <a:schemeClr val="bg1"/>
                </a:solidFill>
              </a:rPr>
              <a:t>: </a:t>
            </a:r>
            <a:r>
              <a:rPr lang="en-US" sz="3200" dirty="0" smtClean="0">
                <a:solidFill>
                  <a:schemeClr val="bg1"/>
                </a:solidFill>
              </a:rPr>
              <a:t>bryan.hunter@fireflylogic.com</a:t>
            </a:r>
          </a:p>
          <a:p>
            <a:r>
              <a:rPr lang="en-US" sz="3200" dirty="0">
                <a:solidFill>
                  <a:schemeClr val="bg1"/>
                </a:solidFill>
              </a:rPr>
              <a:t>Blog: </a:t>
            </a:r>
            <a:r>
              <a:rPr lang="en-US" sz="3200" dirty="0" smtClean="0">
                <a:solidFill>
                  <a:schemeClr val="bg1"/>
                </a:solidFill>
              </a:rPr>
              <a:t>codeswamp.com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8600" y="6248400"/>
            <a:ext cx="868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How -&gt; keep in touch</a:t>
            </a:r>
            <a:endParaRPr lang="en-US" sz="24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7474" y="3810000"/>
            <a:ext cx="1685925" cy="1685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981075" y="3505200"/>
            <a:ext cx="5191125" cy="21852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4000" dirty="0">
                <a:solidFill>
                  <a:schemeClr val="bg1"/>
                </a:solidFill>
              </a:rPr>
              <a:t>Firefly Logic, Inc.</a:t>
            </a:r>
          </a:p>
          <a:p>
            <a:r>
              <a:rPr lang="en-US" sz="3200" dirty="0">
                <a:solidFill>
                  <a:schemeClr val="bg1"/>
                </a:solidFill>
              </a:rPr>
              <a:t>1000 Main Street, Suite 201</a:t>
            </a:r>
            <a:br>
              <a:rPr lang="en-US" sz="3200" dirty="0">
                <a:solidFill>
                  <a:schemeClr val="bg1"/>
                </a:solidFill>
              </a:rPr>
            </a:br>
            <a:r>
              <a:rPr lang="en-US" sz="3200" dirty="0">
                <a:solidFill>
                  <a:schemeClr val="bg1"/>
                </a:solidFill>
              </a:rPr>
              <a:t>Nashville, TN </a:t>
            </a:r>
            <a:r>
              <a:rPr lang="en-US" sz="3200" dirty="0" smtClean="0">
                <a:solidFill>
                  <a:schemeClr val="bg1"/>
                </a:solidFill>
              </a:rPr>
              <a:t>37206</a:t>
            </a:r>
          </a:p>
          <a:p>
            <a:r>
              <a:rPr lang="en-US" sz="3200" dirty="0" smtClean="0">
                <a:solidFill>
                  <a:schemeClr val="bg1"/>
                </a:solidFill>
              </a:rPr>
              <a:t>http://fireflylogic.com</a:t>
            </a:r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97031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2418"/>
    </mc:Choice>
    <mc:Fallback>
      <p:transition spd="slow" advTm="52418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155575"/>
            <a:ext cx="9144000" cy="1063625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Erlang.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3400" y="3014008"/>
            <a:ext cx="78486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solidFill>
                <a:schemeClr val="bg1"/>
              </a:solidFill>
            </a:endParaRPr>
          </a:p>
          <a:p>
            <a:pPr lvl="1" algn="ctr" fontAlgn="base"/>
            <a:r>
              <a:rPr lang="en-US" sz="2800" dirty="0" smtClean="0">
                <a:solidFill>
                  <a:srgbClr val="FFFF00"/>
                </a:solidFill>
              </a:rPr>
              <a:t>Erlang (the language)</a:t>
            </a:r>
          </a:p>
          <a:p>
            <a:pPr lvl="1" algn="ctr" fontAlgn="base"/>
            <a:r>
              <a:rPr lang="en-US" sz="2800" dirty="0" smtClean="0">
                <a:solidFill>
                  <a:srgbClr val="FFFF00"/>
                </a:solidFill>
              </a:rPr>
              <a:t>+ OTP (libraries, pattern implementations)</a:t>
            </a:r>
          </a:p>
          <a:p>
            <a:pPr lvl="1" algn="ctr" fontAlgn="base"/>
            <a:r>
              <a:rPr lang="en-US" sz="2800" dirty="0">
                <a:solidFill>
                  <a:srgbClr val="FFFF00"/>
                </a:solidFill>
              </a:rPr>
              <a:t>+ ERTS (Erlang Runtime System</a:t>
            </a:r>
            <a:r>
              <a:rPr lang="en-US" sz="2800" dirty="0" smtClean="0">
                <a:solidFill>
                  <a:srgbClr val="FFFF00"/>
                </a:solidFill>
              </a:rPr>
              <a:t>)</a:t>
            </a:r>
            <a:endParaRPr lang="en-US" sz="2800" dirty="0">
              <a:solidFill>
                <a:srgbClr val="FFFF00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62000" y="1520309"/>
            <a:ext cx="4305987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 smtClean="0">
                <a:solidFill>
                  <a:srgbClr val="FFFF00"/>
                </a:solidFill>
              </a:rPr>
              <a:t>What exactly is Erlang?</a:t>
            </a:r>
          </a:p>
          <a:p>
            <a:r>
              <a:rPr lang="en-US" sz="2800" dirty="0">
                <a:solidFill>
                  <a:schemeClr val="bg1"/>
                </a:solidFill>
              </a:rPr>
              <a:t>Why Erlang</a:t>
            </a:r>
            <a:r>
              <a:rPr lang="en-US" sz="2800" dirty="0" smtClean="0">
                <a:solidFill>
                  <a:schemeClr val="bg1"/>
                </a:solidFill>
              </a:rPr>
              <a:t>?</a:t>
            </a:r>
            <a:endParaRPr lang="en-US" sz="2800" b="1" dirty="0" smtClean="0">
              <a:solidFill>
                <a:srgbClr val="FFFF00"/>
              </a:solidFill>
            </a:endParaRPr>
          </a:p>
          <a:p>
            <a:r>
              <a:rPr lang="en-US" sz="2800" dirty="0" smtClean="0">
                <a:solidFill>
                  <a:schemeClr val="bg1"/>
                </a:solidFill>
              </a:rPr>
              <a:t>How do you do it?</a:t>
            </a:r>
            <a:endParaRPr lang="en-US" sz="28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420928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3876"/>
    </mc:Choice>
    <mc:Fallback>
      <p:transition spd="slow" advTm="638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Erlang (the Language)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rgbClr val="FFFF00"/>
                </a:solidFill>
              </a:rPr>
              <a:t>Functional </a:t>
            </a:r>
          </a:p>
          <a:p>
            <a:pPr marL="457200" lvl="1" indent="0">
              <a:buNone/>
            </a:pPr>
            <a:r>
              <a:rPr lang="en-US" dirty="0" smtClean="0">
                <a:solidFill>
                  <a:schemeClr val="bg1"/>
                </a:solidFill>
              </a:rPr>
              <a:t>immutability, higher-order functions, referential transparency</a:t>
            </a:r>
            <a:r>
              <a:rPr lang="en-US" dirty="0">
                <a:solidFill>
                  <a:schemeClr val="bg1"/>
                </a:solidFill>
              </a:rPr>
              <a:t>, separation of behavior and </a:t>
            </a:r>
            <a:r>
              <a:rPr lang="en-US" dirty="0" smtClean="0">
                <a:solidFill>
                  <a:schemeClr val="bg1"/>
                </a:solidFill>
              </a:rPr>
              <a:t>data, </a:t>
            </a:r>
            <a:r>
              <a:rPr lang="en-US" dirty="0">
                <a:solidFill>
                  <a:schemeClr val="bg1"/>
                </a:solidFill>
              </a:rPr>
              <a:t>recursion</a:t>
            </a:r>
            <a:r>
              <a:rPr lang="en-US" dirty="0" smtClean="0">
                <a:solidFill>
                  <a:schemeClr val="bg1"/>
                </a:solidFill>
              </a:rPr>
              <a:t>,</a:t>
            </a: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b="1" dirty="0">
                <a:solidFill>
                  <a:srgbClr val="FFFF00"/>
                </a:solidFill>
              </a:rPr>
              <a:t>Concurrency- oriented </a:t>
            </a:r>
          </a:p>
          <a:p>
            <a:pPr marL="457200" lvl="1" indent="0">
              <a:buNone/>
            </a:pPr>
            <a:r>
              <a:rPr lang="en-US" dirty="0" smtClean="0">
                <a:solidFill>
                  <a:schemeClr val="bg1"/>
                </a:solidFill>
              </a:rPr>
              <a:t>Different model of the world</a:t>
            </a:r>
          </a:p>
          <a:p>
            <a:pPr marL="0" indent="0">
              <a:buNone/>
            </a:pPr>
            <a:r>
              <a:rPr lang="en-US" b="1" dirty="0">
                <a:solidFill>
                  <a:srgbClr val="FFFF00"/>
                </a:solidFill>
              </a:rPr>
              <a:t>Prolog roots</a:t>
            </a:r>
          </a:p>
          <a:p>
            <a:pPr marL="457200" lvl="1" indent="0">
              <a:buNone/>
            </a:pPr>
            <a:r>
              <a:rPr lang="en-US" dirty="0" smtClean="0">
                <a:solidFill>
                  <a:schemeClr val="bg1"/>
                </a:solidFill>
              </a:rPr>
              <a:t>Pattern matching</a:t>
            </a:r>
          </a:p>
        </p:txBody>
      </p:sp>
    </p:spTree>
    <p:extLst>
      <p:ext uri="{BB962C8B-B14F-4D97-AF65-F5344CB8AC3E}">
        <p14:creationId xmlns:p14="http://schemas.microsoft.com/office/powerpoint/2010/main" val="2733771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Erlang (the Language)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8175" y="1939131"/>
            <a:ext cx="7867650" cy="412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457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Erlang (the Language)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729581"/>
            <a:ext cx="7867650" cy="454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263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|0.3|0.1|0.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33.6"/>
</p:tagLst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635</TotalTime>
  <Words>1799</Words>
  <Application>Microsoft Office PowerPoint</Application>
  <PresentationFormat>On-screen Show (4:3)</PresentationFormat>
  <Paragraphs>509</Paragraphs>
  <Slides>58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4" baseType="lpstr">
      <vt:lpstr>Arial</vt:lpstr>
      <vt:lpstr>Calibri</vt:lpstr>
      <vt:lpstr>Calibri Light</vt:lpstr>
      <vt:lpstr>Century Gothic</vt:lpstr>
      <vt:lpstr>Consolas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Erlang.</vt:lpstr>
      <vt:lpstr>Erlang (the Language)</vt:lpstr>
      <vt:lpstr>Erlang (the Language)</vt:lpstr>
      <vt:lpstr>Erlang (the Language)</vt:lpstr>
      <vt:lpstr>Erlang OTP</vt:lpstr>
      <vt:lpstr>Erlang Runtime System</vt:lpstr>
      <vt:lpstr>Erlang?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Erlang Processes</vt:lpstr>
      <vt:lpstr>PowerPoint Presentation</vt:lpstr>
      <vt:lpstr>Erlang Processes are Lightweight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Bryan Hunter</dc:creator>
  <cp:lastModifiedBy>Bryan Hunter</cp:lastModifiedBy>
  <cp:revision>22</cp:revision>
  <dcterms:created xsi:type="dcterms:W3CDTF">2012-12-04T02:21:49Z</dcterms:created>
  <dcterms:modified xsi:type="dcterms:W3CDTF">2012-12-04T18:11:03Z</dcterms:modified>
</cp:coreProperties>
</file>